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4"/>
  </p:notesMasterIdLst>
  <p:sldIdLst>
    <p:sldId id="256" r:id="rId2"/>
    <p:sldId id="305" r:id="rId3"/>
    <p:sldId id="258" r:id="rId4"/>
    <p:sldId id="278" r:id="rId5"/>
    <p:sldId id="259" r:id="rId6"/>
    <p:sldId id="283" r:id="rId7"/>
    <p:sldId id="260" r:id="rId8"/>
    <p:sldId id="284" r:id="rId9"/>
    <p:sldId id="273" r:id="rId10"/>
    <p:sldId id="285" r:id="rId11"/>
    <p:sldId id="261" r:id="rId12"/>
    <p:sldId id="286" r:id="rId13"/>
    <p:sldId id="262" r:id="rId14"/>
    <p:sldId id="287" r:id="rId15"/>
    <p:sldId id="263" r:id="rId16"/>
    <p:sldId id="288" r:id="rId17"/>
    <p:sldId id="264" r:id="rId18"/>
    <p:sldId id="289" r:id="rId19"/>
    <p:sldId id="265" r:id="rId20"/>
    <p:sldId id="290" r:id="rId21"/>
    <p:sldId id="302" r:id="rId22"/>
    <p:sldId id="291" r:id="rId23"/>
    <p:sldId id="267" r:id="rId24"/>
    <p:sldId id="292" r:id="rId25"/>
    <p:sldId id="268" r:id="rId26"/>
    <p:sldId id="293" r:id="rId27"/>
    <p:sldId id="269" r:id="rId28"/>
    <p:sldId id="294" r:id="rId29"/>
    <p:sldId id="270" r:id="rId30"/>
    <p:sldId id="295" r:id="rId31"/>
    <p:sldId id="271" r:id="rId32"/>
    <p:sldId id="296" r:id="rId33"/>
    <p:sldId id="272" r:id="rId34"/>
    <p:sldId id="297" r:id="rId35"/>
    <p:sldId id="274" r:id="rId36"/>
    <p:sldId id="298" r:id="rId37"/>
    <p:sldId id="275" r:id="rId38"/>
    <p:sldId id="299" r:id="rId39"/>
    <p:sldId id="276" r:id="rId40"/>
    <p:sldId id="300" r:id="rId41"/>
    <p:sldId id="277" r:id="rId42"/>
    <p:sldId id="301" r:id="rId43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FF3300"/>
    <a:srgbClr val="FF0066"/>
    <a:srgbClr val="EBFD03"/>
    <a:srgbClr val="FF0000"/>
    <a:srgbClr val="68E3F4"/>
    <a:srgbClr val="CCECFF"/>
    <a:srgbClr val="5DD5FF"/>
    <a:srgbClr val="66FF33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119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3A96AF-BE2E-44FA-8FB4-1A04DD61B4F1}" type="datetimeFigureOut">
              <a:rPr lang="hr-HR" smtClean="0"/>
              <a:pPr/>
              <a:t>30.8.2022.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18F512-E429-40A6-ABB7-39282D156D67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401405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18F512-E429-40A6-ABB7-39282D156D67}" type="slidenum">
              <a:rPr lang="hr-HR" smtClean="0"/>
              <a:pPr/>
              <a:t>5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863456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BC80F-074D-4A75-A6D8-9B4F90273D28}" type="datetimeFigureOut">
              <a:rPr lang="hr-HR" smtClean="0"/>
              <a:pPr/>
              <a:t>30.8.2022.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93212-0E18-4C3C-983F-2C29376F748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42520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BC80F-074D-4A75-A6D8-9B4F90273D28}" type="datetimeFigureOut">
              <a:rPr lang="hr-HR" smtClean="0"/>
              <a:pPr/>
              <a:t>30.8.2022.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93212-0E18-4C3C-983F-2C29376F748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09918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BC80F-074D-4A75-A6D8-9B4F90273D28}" type="datetimeFigureOut">
              <a:rPr lang="hr-HR" smtClean="0"/>
              <a:pPr/>
              <a:t>30.8.2022.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93212-0E18-4C3C-983F-2C29376F748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75604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BC80F-074D-4A75-A6D8-9B4F90273D28}" type="datetimeFigureOut">
              <a:rPr lang="hr-HR" smtClean="0"/>
              <a:pPr/>
              <a:t>30.8.2022.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93212-0E18-4C3C-983F-2C29376F748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01612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BC80F-074D-4A75-A6D8-9B4F90273D28}" type="datetimeFigureOut">
              <a:rPr lang="hr-HR" smtClean="0"/>
              <a:pPr/>
              <a:t>30.8.2022.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93212-0E18-4C3C-983F-2C29376F748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455012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BC80F-074D-4A75-A6D8-9B4F90273D28}" type="datetimeFigureOut">
              <a:rPr lang="hr-HR" smtClean="0"/>
              <a:pPr/>
              <a:t>30.8.2022.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93212-0E18-4C3C-983F-2C29376F748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60620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BC80F-074D-4A75-A6D8-9B4F90273D28}" type="datetimeFigureOut">
              <a:rPr lang="hr-HR" smtClean="0"/>
              <a:pPr/>
              <a:t>30.8.2022.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93212-0E18-4C3C-983F-2C29376F748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91933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BC80F-074D-4A75-A6D8-9B4F90273D28}" type="datetimeFigureOut">
              <a:rPr lang="hr-HR" smtClean="0"/>
              <a:pPr/>
              <a:t>30.8.2022.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93212-0E18-4C3C-983F-2C29376F748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12646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BC80F-074D-4A75-A6D8-9B4F90273D28}" type="datetimeFigureOut">
              <a:rPr lang="hr-HR" smtClean="0"/>
              <a:pPr/>
              <a:t>30.8.2022.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93212-0E18-4C3C-983F-2C29376F748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444066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BC80F-074D-4A75-A6D8-9B4F90273D28}" type="datetimeFigureOut">
              <a:rPr lang="hr-HR" smtClean="0"/>
              <a:pPr/>
              <a:t>30.8.2022.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93212-0E18-4C3C-983F-2C29376F748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06058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BC80F-074D-4A75-A6D8-9B4F90273D28}" type="datetimeFigureOut">
              <a:rPr lang="hr-HR" smtClean="0"/>
              <a:pPr/>
              <a:t>30.8.2022.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93212-0E18-4C3C-983F-2C29376F748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14462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4BC80F-074D-4A75-A6D8-9B4F90273D28}" type="datetimeFigureOut">
              <a:rPr lang="hr-HR" smtClean="0"/>
              <a:pPr/>
              <a:t>30.8.2022.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893212-0E18-4C3C-983F-2C29376F748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155034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3.xml"/><Relationship Id="rId13" Type="http://schemas.openxmlformats.org/officeDocument/2006/relationships/slide" Target="slide15.xml"/><Relationship Id="rId18" Type="http://schemas.openxmlformats.org/officeDocument/2006/relationships/slide" Target="slide17.xml"/><Relationship Id="rId3" Type="http://schemas.openxmlformats.org/officeDocument/2006/relationships/slide" Target="slide11.xml"/><Relationship Id="rId21" Type="http://schemas.openxmlformats.org/officeDocument/2006/relationships/slide" Target="slide41.xml"/><Relationship Id="rId7" Type="http://schemas.openxmlformats.org/officeDocument/2006/relationships/slide" Target="slide5.xml"/><Relationship Id="rId12" Type="http://schemas.openxmlformats.org/officeDocument/2006/relationships/slide" Target="slide7.xml"/><Relationship Id="rId17" Type="http://schemas.openxmlformats.org/officeDocument/2006/relationships/slide" Target="slide9.xml"/><Relationship Id="rId2" Type="http://schemas.openxmlformats.org/officeDocument/2006/relationships/slide" Target="slide3.xml"/><Relationship Id="rId16" Type="http://schemas.openxmlformats.org/officeDocument/2006/relationships/slide" Target="slide39.xml"/><Relationship Id="rId20" Type="http://schemas.openxmlformats.org/officeDocument/2006/relationships/slide" Target="slide33.xml"/><Relationship Id="rId1" Type="http://schemas.openxmlformats.org/officeDocument/2006/relationships/slideLayout" Target="../slideLayouts/slideLayout7.xml"/><Relationship Id="rId6" Type="http://schemas.openxmlformats.org/officeDocument/2006/relationships/slide" Target="slide35.xml"/><Relationship Id="rId11" Type="http://schemas.openxmlformats.org/officeDocument/2006/relationships/slide" Target="slide37.xml"/><Relationship Id="rId5" Type="http://schemas.openxmlformats.org/officeDocument/2006/relationships/slide" Target="slide27.xml"/><Relationship Id="rId15" Type="http://schemas.openxmlformats.org/officeDocument/2006/relationships/slide" Target="slide31.xml"/><Relationship Id="rId10" Type="http://schemas.openxmlformats.org/officeDocument/2006/relationships/slide" Target="slide29.xml"/><Relationship Id="rId19" Type="http://schemas.openxmlformats.org/officeDocument/2006/relationships/slide" Target="slide25.xml"/><Relationship Id="rId4" Type="http://schemas.openxmlformats.org/officeDocument/2006/relationships/slide" Target="slide19.xml"/><Relationship Id="rId9" Type="http://schemas.openxmlformats.org/officeDocument/2006/relationships/slide" Target="slide21.xml"/><Relationship Id="rId14" Type="http://schemas.openxmlformats.org/officeDocument/2006/relationships/slide" Target="slide2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1412776"/>
            <a:ext cx="7772400" cy="3890863"/>
          </a:xfrm>
          <a:ln w="76200">
            <a:solidFill>
              <a:srgbClr val="FF0000"/>
            </a:solidFill>
          </a:ln>
        </p:spPr>
        <p:txBody>
          <a:bodyPr>
            <a:noAutofit/>
          </a:bodyPr>
          <a:lstStyle/>
          <a:p>
            <a:r>
              <a:rPr lang="hr-HR" sz="11500" b="1" dirty="0">
                <a:solidFill>
                  <a:srgbClr val="FFFF00"/>
                </a:solidFill>
              </a:rPr>
              <a:t>CHRISTMAS</a:t>
            </a:r>
            <a:br>
              <a:rPr lang="hr-HR" sz="11500" b="1" dirty="0">
                <a:solidFill>
                  <a:srgbClr val="FFFF00"/>
                </a:solidFill>
              </a:rPr>
            </a:br>
            <a:r>
              <a:rPr lang="hr-HR" sz="11500" b="1" dirty="0">
                <a:solidFill>
                  <a:srgbClr val="FFFF00"/>
                </a:solidFill>
              </a:rPr>
              <a:t> JEOPARDY</a:t>
            </a:r>
          </a:p>
        </p:txBody>
      </p:sp>
      <p:pic>
        <p:nvPicPr>
          <p:cNvPr id="4" name="Picture 3" descr="A red and white sign&#10;&#10;Description automatically generated with low confidence">
            <a:extLst>
              <a:ext uri="{FF2B5EF4-FFF2-40B4-BE49-F238E27FC236}">
                <a16:creationId xmlns:a16="http://schemas.microsoft.com/office/drawing/2014/main" id="{01D1762C-D09B-154B-46FD-41485BD4366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5508" y="5949280"/>
            <a:ext cx="992535" cy="274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28473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ction Button: Help 3">
            <a:hlinkClick r:id="rId2" action="ppaction://hlinksldjump" highlightClick="1"/>
          </p:cNvPr>
          <p:cNvSpPr/>
          <p:nvPr/>
        </p:nvSpPr>
        <p:spPr>
          <a:xfrm>
            <a:off x="5926" y="47598"/>
            <a:ext cx="9138074" cy="6810401"/>
          </a:xfrm>
          <a:prstGeom prst="actionButtonHelp">
            <a:avLst/>
          </a:prstGeom>
          <a:solidFill>
            <a:srgbClr val="66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776967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520" y="1052736"/>
            <a:ext cx="8640960" cy="2880320"/>
          </a:xfrm>
        </p:spPr>
        <p:txBody>
          <a:bodyPr>
            <a:normAutofit fontScale="90000"/>
          </a:bodyPr>
          <a:lstStyle/>
          <a:p>
            <a:br>
              <a:rPr lang="hr-HR" dirty="0"/>
            </a:br>
            <a:br>
              <a:rPr lang="hr-HR" sz="7200" b="1" dirty="0"/>
            </a:br>
            <a:endParaRPr lang="hr-HR" sz="7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600" y="4365104"/>
            <a:ext cx="7560840" cy="2304256"/>
          </a:xfrm>
          <a:ln>
            <a:solidFill>
              <a:srgbClr val="009900"/>
            </a:solidFill>
          </a:ln>
        </p:spPr>
        <p:txBody>
          <a:bodyPr>
            <a:normAutofit fontScale="25000" lnSpcReduction="20000"/>
          </a:bodyPr>
          <a:lstStyle/>
          <a:p>
            <a:r>
              <a:rPr lang="hr-HR" dirty="0"/>
              <a:t> </a:t>
            </a:r>
            <a:r>
              <a:rPr lang="hr-HR" sz="35200" b="1" dirty="0">
                <a:solidFill>
                  <a:srgbClr val="FFFF00"/>
                </a:solidFill>
              </a:rPr>
              <a:t>JESUS /     JESUS CHRIST</a:t>
            </a:r>
            <a:r>
              <a:rPr lang="hr-HR" sz="32000" b="1" dirty="0">
                <a:solidFill>
                  <a:srgbClr val="FFFF00"/>
                </a:solidFill>
              </a:rPr>
              <a:t> </a:t>
            </a:r>
          </a:p>
        </p:txBody>
      </p:sp>
      <p:sp>
        <p:nvSpPr>
          <p:cNvPr id="4" name="Rectangle 3"/>
          <p:cNvSpPr/>
          <p:nvPr/>
        </p:nvSpPr>
        <p:spPr>
          <a:xfrm>
            <a:off x="3491880" y="332656"/>
            <a:ext cx="202010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4800" b="1" dirty="0">
                <a:solidFill>
                  <a:srgbClr val="FF3300"/>
                </a:solidFill>
                <a:ea typeface="+mj-ea"/>
                <a:cs typeface="+mj-cs"/>
              </a:rPr>
              <a:t>2 – 100</a:t>
            </a:r>
            <a:endParaRPr lang="hr-HR" sz="2000" b="1" dirty="0">
              <a:solidFill>
                <a:srgbClr val="FF3300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539552" y="1268760"/>
            <a:ext cx="8064896" cy="2736304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800" b="1" dirty="0">
                <a:solidFill>
                  <a:schemeClr val="bg1"/>
                </a:solidFill>
              </a:rPr>
              <a:t>Who was born in Bethlehem on 25th December?</a:t>
            </a:r>
          </a:p>
        </p:txBody>
      </p:sp>
    </p:spTree>
    <p:extLst>
      <p:ext uri="{BB962C8B-B14F-4D97-AF65-F5344CB8AC3E}">
        <p14:creationId xmlns:p14="http://schemas.microsoft.com/office/powerpoint/2010/main" val="32522189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ction Button: Help 3">
            <a:hlinkClick r:id="rId2" action="ppaction://hlinksldjump" highlightClick="1"/>
          </p:cNvPr>
          <p:cNvSpPr/>
          <p:nvPr/>
        </p:nvSpPr>
        <p:spPr>
          <a:xfrm>
            <a:off x="5926" y="47598"/>
            <a:ext cx="9138074" cy="6810401"/>
          </a:xfrm>
          <a:prstGeom prst="actionButtonHelp">
            <a:avLst/>
          </a:prstGeom>
          <a:solidFill>
            <a:srgbClr val="66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776967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87824" y="260648"/>
            <a:ext cx="2880320" cy="1008112"/>
          </a:xfrm>
        </p:spPr>
        <p:txBody>
          <a:bodyPr>
            <a:normAutofit fontScale="90000"/>
          </a:bodyPr>
          <a:lstStyle/>
          <a:p>
            <a:br>
              <a:rPr lang="hr-HR" dirty="0"/>
            </a:br>
            <a:br>
              <a:rPr lang="hr-HR" dirty="0"/>
            </a:br>
            <a:r>
              <a:rPr lang="hr-HR" sz="4900" b="1" dirty="0">
                <a:solidFill>
                  <a:srgbClr val="FF3300"/>
                </a:solidFill>
              </a:rPr>
              <a:t>2 – 200</a:t>
            </a:r>
            <a:br>
              <a:rPr lang="hr-HR" sz="4900" b="1" dirty="0">
                <a:solidFill>
                  <a:srgbClr val="FF3300"/>
                </a:solidFill>
              </a:rPr>
            </a:br>
            <a:br>
              <a:rPr lang="hr-HR" sz="4900" b="1" dirty="0">
                <a:solidFill>
                  <a:srgbClr val="FF3300"/>
                </a:solidFill>
              </a:rPr>
            </a:br>
            <a:endParaRPr lang="hr-HR" sz="6700" b="1" dirty="0">
              <a:solidFill>
                <a:srgbClr val="FF33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77888" y="4221088"/>
            <a:ext cx="7560840" cy="1584176"/>
          </a:xfrm>
        </p:spPr>
        <p:txBody>
          <a:bodyPr>
            <a:normAutofit fontScale="55000" lnSpcReduction="20000"/>
          </a:bodyPr>
          <a:lstStyle/>
          <a:p>
            <a:endParaRPr lang="hr-HR" dirty="0"/>
          </a:p>
          <a:p>
            <a:r>
              <a:rPr lang="hr-HR" sz="14500" b="1" dirty="0">
                <a:solidFill>
                  <a:srgbClr val="FFFF00"/>
                </a:solidFill>
              </a:rPr>
              <a:t>STABLE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89856" y="1268760"/>
            <a:ext cx="8136904" cy="252028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800" b="1" dirty="0">
                <a:solidFill>
                  <a:schemeClr val="bg1"/>
                </a:solidFill>
              </a:rPr>
              <a:t>Baby Jesus was born in a </a:t>
            </a:r>
          </a:p>
          <a:p>
            <a:pPr algn="ctr"/>
            <a:r>
              <a:rPr lang="hr-HR" sz="4800" b="1" dirty="0">
                <a:solidFill>
                  <a:schemeClr val="bg1"/>
                </a:solidFill>
              </a:rPr>
              <a:t>a) hospital  b) stable  c) forest</a:t>
            </a:r>
          </a:p>
        </p:txBody>
      </p:sp>
    </p:spTree>
    <p:extLst>
      <p:ext uri="{BB962C8B-B14F-4D97-AF65-F5344CB8AC3E}">
        <p14:creationId xmlns:p14="http://schemas.microsoft.com/office/powerpoint/2010/main" val="3252218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ction Button: Help 3">
            <a:hlinkClick r:id="rId2" action="ppaction://hlinksldjump" highlightClick="1"/>
          </p:cNvPr>
          <p:cNvSpPr/>
          <p:nvPr/>
        </p:nvSpPr>
        <p:spPr>
          <a:xfrm>
            <a:off x="5926" y="47598"/>
            <a:ext cx="9138074" cy="6810401"/>
          </a:xfrm>
          <a:prstGeom prst="actionButtonHelp">
            <a:avLst/>
          </a:prstGeom>
          <a:solidFill>
            <a:srgbClr val="66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776967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600" y="4653136"/>
            <a:ext cx="7560840" cy="2088232"/>
          </a:xfrm>
        </p:spPr>
        <p:txBody>
          <a:bodyPr>
            <a:normAutofit fontScale="92500" lnSpcReduction="20000"/>
          </a:bodyPr>
          <a:lstStyle/>
          <a:p>
            <a:r>
              <a:rPr lang="hr-HR" sz="8600" b="1" dirty="0">
                <a:solidFill>
                  <a:srgbClr val="FFFF00"/>
                </a:solidFill>
              </a:rPr>
              <a:t>       MARY </a:t>
            </a:r>
            <a:r>
              <a:rPr lang="hr-HR" sz="6500" b="1" dirty="0">
                <a:solidFill>
                  <a:srgbClr val="FFFF00"/>
                </a:solidFill>
              </a:rPr>
              <a:t>AND</a:t>
            </a:r>
            <a:r>
              <a:rPr lang="hr-HR" sz="8600" b="1" dirty="0">
                <a:solidFill>
                  <a:srgbClr val="FFFF00"/>
                </a:solidFill>
              </a:rPr>
              <a:t> JOSEPH</a:t>
            </a:r>
          </a:p>
        </p:txBody>
      </p:sp>
      <p:sp>
        <p:nvSpPr>
          <p:cNvPr id="4" name="Rectangle 3"/>
          <p:cNvSpPr/>
          <p:nvPr/>
        </p:nvSpPr>
        <p:spPr>
          <a:xfrm>
            <a:off x="3557968" y="332656"/>
            <a:ext cx="186301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4400" b="1" dirty="0">
                <a:solidFill>
                  <a:srgbClr val="FF0000"/>
                </a:solidFill>
                <a:ea typeface="+mj-ea"/>
                <a:cs typeface="+mj-cs"/>
              </a:rPr>
              <a:t>2 – 300</a:t>
            </a:r>
            <a:endParaRPr lang="hr-HR" b="1" dirty="0">
              <a:solidFill>
                <a:srgbClr val="FF0000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107504" y="1101725"/>
            <a:ext cx="8785671" cy="316865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000" b="1" dirty="0">
                <a:solidFill>
                  <a:schemeClr val="bg1"/>
                </a:solidFill>
              </a:rPr>
              <a:t> Jesus’ mother and ´father´  are ...</a:t>
            </a:r>
          </a:p>
        </p:txBody>
      </p:sp>
    </p:spTree>
    <p:extLst>
      <p:ext uri="{BB962C8B-B14F-4D97-AF65-F5344CB8AC3E}">
        <p14:creationId xmlns:p14="http://schemas.microsoft.com/office/powerpoint/2010/main" val="3252218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ction Button: Help 3">
            <a:hlinkClick r:id="rId2" action="ppaction://hlinksldjump" highlightClick="1"/>
          </p:cNvPr>
          <p:cNvSpPr/>
          <p:nvPr/>
        </p:nvSpPr>
        <p:spPr>
          <a:xfrm>
            <a:off x="5926" y="47598"/>
            <a:ext cx="9138074" cy="6810401"/>
          </a:xfrm>
          <a:prstGeom prst="actionButtonHelp">
            <a:avLst/>
          </a:prstGeom>
          <a:solidFill>
            <a:srgbClr val="66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776967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600" y="4581128"/>
            <a:ext cx="7560840" cy="1728192"/>
          </a:xfrm>
        </p:spPr>
        <p:txBody>
          <a:bodyPr>
            <a:normAutofit fontScale="85000" lnSpcReduction="10000"/>
          </a:bodyPr>
          <a:lstStyle/>
          <a:p>
            <a:r>
              <a:rPr lang="hr-HR" sz="8600" b="1" dirty="0">
                <a:solidFill>
                  <a:srgbClr val="FFFF00"/>
                </a:solidFill>
              </a:rPr>
              <a:t>KINGS / WISE MEN</a:t>
            </a:r>
          </a:p>
        </p:txBody>
      </p:sp>
      <p:sp>
        <p:nvSpPr>
          <p:cNvPr id="5" name="Rectangle 4"/>
          <p:cNvSpPr/>
          <p:nvPr/>
        </p:nvSpPr>
        <p:spPr>
          <a:xfrm>
            <a:off x="3347864" y="303868"/>
            <a:ext cx="2173064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4400" b="1" dirty="0">
                <a:solidFill>
                  <a:srgbClr val="FF3300"/>
                </a:solidFill>
                <a:ea typeface="+mj-ea"/>
                <a:cs typeface="+mj-cs"/>
              </a:rPr>
              <a:t>2 – 400</a:t>
            </a:r>
            <a:br>
              <a:rPr lang="hr-HR" sz="4400" b="1" dirty="0">
                <a:solidFill>
                  <a:srgbClr val="FF3300"/>
                </a:solidFill>
                <a:ea typeface="+mj-ea"/>
                <a:cs typeface="+mj-cs"/>
              </a:rPr>
            </a:br>
            <a:endParaRPr lang="hr-HR" b="1" dirty="0">
              <a:solidFill>
                <a:srgbClr val="FF3300"/>
              </a:solidFill>
            </a:endParaRPr>
          </a:p>
        </p:txBody>
      </p:sp>
      <p:sp>
        <p:nvSpPr>
          <p:cNvPr id="6" name="Title 4"/>
          <p:cNvSpPr>
            <a:spLocks noGrp="1"/>
          </p:cNvSpPr>
          <p:nvPr>
            <p:ph type="ctrTitle"/>
          </p:nvPr>
        </p:nvSpPr>
        <p:spPr>
          <a:xfrm>
            <a:off x="107504" y="1101725"/>
            <a:ext cx="8785671" cy="316865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000" b="1" dirty="0">
                <a:solidFill>
                  <a:schemeClr val="bg1"/>
                </a:solidFill>
              </a:rPr>
              <a:t> Melchior, Balthazar and Casper are the  three ...</a:t>
            </a:r>
          </a:p>
        </p:txBody>
      </p:sp>
    </p:spTree>
    <p:extLst>
      <p:ext uri="{BB962C8B-B14F-4D97-AF65-F5344CB8AC3E}">
        <p14:creationId xmlns:p14="http://schemas.microsoft.com/office/powerpoint/2010/main" val="3252218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ction Button: Help 3">
            <a:hlinkClick r:id="rId2" action="ppaction://hlinksldjump" highlightClick="1"/>
          </p:cNvPr>
          <p:cNvSpPr/>
          <p:nvPr/>
        </p:nvSpPr>
        <p:spPr>
          <a:xfrm>
            <a:off x="5926" y="47598"/>
            <a:ext cx="9138074" cy="6810401"/>
          </a:xfrm>
          <a:prstGeom prst="actionButtonHelp">
            <a:avLst/>
          </a:prstGeom>
          <a:solidFill>
            <a:srgbClr val="66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776967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87824" y="332656"/>
            <a:ext cx="2376264" cy="792088"/>
          </a:xfrm>
        </p:spPr>
        <p:txBody>
          <a:bodyPr>
            <a:normAutofit fontScale="90000"/>
          </a:bodyPr>
          <a:lstStyle/>
          <a:p>
            <a:br>
              <a:rPr lang="hr-HR" dirty="0"/>
            </a:br>
            <a:r>
              <a:rPr lang="hr-HR" dirty="0"/>
              <a:t>   </a:t>
            </a:r>
            <a:r>
              <a:rPr lang="hr-HR" sz="4900" b="1" dirty="0">
                <a:solidFill>
                  <a:srgbClr val="FF0000"/>
                </a:solidFill>
              </a:rPr>
              <a:t>3 – 100</a:t>
            </a:r>
            <a:br>
              <a:rPr lang="hr-HR" sz="4900" dirty="0"/>
            </a:br>
            <a:endParaRPr lang="hr-HR" sz="8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5576" y="4653136"/>
            <a:ext cx="7941304" cy="1512168"/>
          </a:xfrm>
        </p:spPr>
        <p:txBody>
          <a:bodyPr>
            <a:normAutofit/>
          </a:bodyPr>
          <a:lstStyle/>
          <a:p>
            <a:r>
              <a:rPr lang="hr-HR" sz="7200" b="1" dirty="0">
                <a:solidFill>
                  <a:srgbClr val="FFFF00"/>
                </a:solidFill>
              </a:rPr>
              <a:t>25</a:t>
            </a:r>
            <a:r>
              <a:rPr lang="hr-HR" sz="7200" b="1" baseline="30000" dirty="0">
                <a:solidFill>
                  <a:srgbClr val="FFFF00"/>
                </a:solidFill>
              </a:rPr>
              <a:t>th</a:t>
            </a:r>
            <a:r>
              <a:rPr lang="hr-HR" sz="7200" b="1" dirty="0">
                <a:solidFill>
                  <a:srgbClr val="FFFF00"/>
                </a:solidFill>
              </a:rPr>
              <a:t> December</a:t>
            </a:r>
          </a:p>
        </p:txBody>
      </p:sp>
      <p:sp>
        <p:nvSpPr>
          <p:cNvPr id="5" name="Title 4"/>
          <p:cNvSpPr txBox="1">
            <a:spLocks/>
          </p:cNvSpPr>
          <p:nvPr/>
        </p:nvSpPr>
        <p:spPr>
          <a:xfrm>
            <a:off x="127233" y="980728"/>
            <a:ext cx="8785671" cy="316865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r-HR" b="1" dirty="0">
                <a:solidFill>
                  <a:schemeClr val="bg1"/>
                </a:solidFill>
              </a:rPr>
              <a:t>Christmas Day is on ...</a:t>
            </a:r>
          </a:p>
        </p:txBody>
      </p:sp>
    </p:spTree>
    <p:extLst>
      <p:ext uri="{BB962C8B-B14F-4D97-AF65-F5344CB8AC3E}">
        <p14:creationId xmlns:p14="http://schemas.microsoft.com/office/powerpoint/2010/main" val="3252218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5304326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371600">
                <a:tc>
                  <a:txBody>
                    <a:bodyPr/>
                    <a:lstStyle/>
                    <a:p>
                      <a:endParaRPr lang="hr-HR" sz="2400" dirty="0">
                        <a:solidFill>
                          <a:srgbClr val="FFFF00"/>
                        </a:solidFill>
                      </a:endParaRPr>
                    </a:p>
                    <a:p>
                      <a:pPr algn="ctr"/>
                      <a:r>
                        <a:rPr lang="hr-HR" sz="2600" b="1" dirty="0">
                          <a:solidFill>
                            <a:srgbClr val="FFFF00"/>
                          </a:solidFill>
                          <a:latin typeface="+mj-lt"/>
                        </a:rPr>
                        <a:t>SONG</a:t>
                      </a:r>
                      <a:r>
                        <a:rPr lang="hr-HR" sz="2600" b="1" baseline="0" dirty="0">
                          <a:solidFill>
                            <a:srgbClr val="FFFF00"/>
                          </a:solidFill>
                          <a:latin typeface="+mj-lt"/>
                        </a:rPr>
                        <a:t> TITLES</a:t>
                      </a:r>
                      <a:endParaRPr lang="hr-HR" sz="2600" b="1" dirty="0">
                        <a:solidFill>
                          <a:srgbClr val="FFFF00"/>
                        </a:solidFill>
                        <a:latin typeface="+mj-lt"/>
                      </a:endParaRP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2400" dirty="0">
                        <a:solidFill>
                          <a:srgbClr val="FFFF00"/>
                        </a:solidFill>
                      </a:endParaRPr>
                    </a:p>
                    <a:p>
                      <a:pPr algn="ctr"/>
                      <a:r>
                        <a:rPr lang="hr-HR" sz="2600" dirty="0">
                          <a:solidFill>
                            <a:srgbClr val="FFFF00"/>
                          </a:solidFill>
                        </a:rPr>
                        <a:t>THE</a:t>
                      </a:r>
                      <a:r>
                        <a:rPr lang="hr-HR" sz="2600" baseline="0" dirty="0">
                          <a:solidFill>
                            <a:srgbClr val="FFFF00"/>
                          </a:solidFill>
                        </a:rPr>
                        <a:t> BIBLE</a:t>
                      </a:r>
                      <a:endParaRPr lang="hr-HR" sz="2600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2400" dirty="0">
                        <a:solidFill>
                          <a:srgbClr val="FFFF00"/>
                        </a:solidFill>
                      </a:endParaRPr>
                    </a:p>
                    <a:p>
                      <a:pPr algn="ctr"/>
                      <a:r>
                        <a:rPr lang="hr-HR" sz="2600" dirty="0">
                          <a:solidFill>
                            <a:srgbClr val="FFFF00"/>
                          </a:solidFill>
                        </a:rPr>
                        <a:t>DATES</a:t>
                      </a:r>
                      <a:r>
                        <a:rPr lang="hr-HR" sz="2600" baseline="0" dirty="0">
                          <a:solidFill>
                            <a:srgbClr val="FFFF00"/>
                          </a:solidFill>
                        </a:rPr>
                        <a:t> AND DAYS</a:t>
                      </a:r>
                      <a:endParaRPr lang="hr-HR" sz="2400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2400" dirty="0">
                        <a:solidFill>
                          <a:srgbClr val="FFFF00"/>
                        </a:solidFill>
                      </a:endParaRPr>
                    </a:p>
                    <a:p>
                      <a:pPr algn="ctr"/>
                      <a:r>
                        <a:rPr lang="hr-HR" sz="2500" dirty="0">
                          <a:solidFill>
                            <a:srgbClr val="FFFF00"/>
                          </a:solidFill>
                        </a:rPr>
                        <a:t>FOOD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2400" dirty="0">
                        <a:solidFill>
                          <a:srgbClr val="FFFF00"/>
                        </a:solidFill>
                      </a:endParaRPr>
                    </a:p>
                    <a:p>
                      <a:pPr algn="ctr"/>
                      <a:r>
                        <a:rPr lang="hr-HR" sz="2400" dirty="0">
                          <a:solidFill>
                            <a:srgbClr val="FFFF00"/>
                          </a:solidFill>
                        </a:rPr>
                        <a:t>SANTA</a:t>
                      </a:r>
                      <a:r>
                        <a:rPr lang="hr-HR" sz="2400" baseline="0" dirty="0">
                          <a:solidFill>
                            <a:srgbClr val="FFFF00"/>
                          </a:solidFill>
                        </a:rPr>
                        <a:t> CLAUS</a:t>
                      </a:r>
                      <a:endParaRPr lang="hr-HR" sz="2400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1600">
                <a:tc>
                  <a:txBody>
                    <a:bodyPr/>
                    <a:lstStyle/>
                    <a:p>
                      <a:pPr algn="ctr"/>
                      <a:r>
                        <a:rPr lang="hr-HR" sz="4400" b="1" dirty="0">
                          <a:hlinkClick r:id="rId2" action="ppaction://hlinksldjump"/>
                        </a:rPr>
                        <a:t>€100</a:t>
                      </a:r>
                      <a:endParaRPr lang="hr-HR" sz="44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4400" b="1" dirty="0">
                          <a:hlinkClick r:id="rId3" action="ppaction://hlinksldjump"/>
                        </a:rPr>
                        <a:t>€100</a:t>
                      </a:r>
                      <a:endParaRPr lang="hr-HR" sz="4400" b="1" dirty="0"/>
                    </a:p>
                  </a:txBody>
                  <a:tcP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4400" b="1" dirty="0">
                          <a:hlinkClick r:id="rId4" action="ppaction://hlinksldjump"/>
                        </a:rPr>
                        <a:t>€100</a:t>
                      </a:r>
                      <a:endParaRPr lang="hr-HR" sz="4400" b="1" dirty="0"/>
                    </a:p>
                  </a:txBody>
                  <a:tcPr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4400" b="1" dirty="0">
                          <a:hlinkClick r:id="rId5" action="ppaction://hlinksldjump"/>
                        </a:rPr>
                        <a:t>€100</a:t>
                      </a:r>
                      <a:endParaRPr lang="hr-HR" sz="4400" b="1" dirty="0"/>
                    </a:p>
                  </a:txBody>
                  <a:tcPr>
                    <a:solidFill>
                      <a:srgbClr val="68E3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4400" b="1" dirty="0">
                          <a:hlinkClick r:id="rId6" action="ppaction://hlinksldjump"/>
                        </a:rPr>
                        <a:t>€100</a:t>
                      </a:r>
                      <a:endParaRPr lang="hr-HR" sz="4400" b="1" dirty="0"/>
                    </a:p>
                  </a:txBody>
                  <a:tcPr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1600">
                <a:tc>
                  <a:txBody>
                    <a:bodyPr/>
                    <a:lstStyle/>
                    <a:p>
                      <a:pPr algn="ctr"/>
                      <a:r>
                        <a:rPr lang="hr-HR" sz="4400" b="1" dirty="0">
                          <a:hlinkClick r:id="rId7" action="ppaction://hlinksldjump"/>
                        </a:rPr>
                        <a:t>€200</a:t>
                      </a:r>
                      <a:endParaRPr lang="hr-HR" sz="44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4400" b="1" dirty="0">
                          <a:hlinkClick r:id="rId8" action="ppaction://hlinksldjump"/>
                        </a:rPr>
                        <a:t>€200</a:t>
                      </a:r>
                      <a:endParaRPr lang="hr-HR" sz="4400" b="1" dirty="0"/>
                    </a:p>
                  </a:txBody>
                  <a:tcP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4400" b="1" dirty="0">
                          <a:hlinkClick r:id="rId9" action="ppaction://hlinksldjump"/>
                        </a:rPr>
                        <a:t>€200</a:t>
                      </a:r>
                      <a:endParaRPr lang="hr-HR" sz="4400" b="1" dirty="0"/>
                    </a:p>
                  </a:txBody>
                  <a:tcPr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4400" b="1" dirty="0">
                          <a:hlinkClick r:id="rId10" action="ppaction://hlinksldjump"/>
                        </a:rPr>
                        <a:t>€200</a:t>
                      </a:r>
                      <a:endParaRPr lang="hr-HR" sz="4400" b="1" dirty="0"/>
                    </a:p>
                  </a:txBody>
                  <a:tcPr>
                    <a:solidFill>
                      <a:srgbClr val="68E3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4400" b="1" dirty="0">
                          <a:hlinkClick r:id="rId11" action="ppaction://hlinksldjump"/>
                        </a:rPr>
                        <a:t>€200</a:t>
                      </a:r>
                      <a:endParaRPr lang="hr-HR" sz="4400" b="1" dirty="0"/>
                    </a:p>
                  </a:txBody>
                  <a:tcPr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71600">
                <a:tc>
                  <a:txBody>
                    <a:bodyPr/>
                    <a:lstStyle/>
                    <a:p>
                      <a:pPr algn="ctr"/>
                      <a:r>
                        <a:rPr lang="hr-HR" sz="4400" b="1" dirty="0">
                          <a:hlinkClick r:id="rId12" action="ppaction://hlinksldjump"/>
                        </a:rPr>
                        <a:t>€300</a:t>
                      </a:r>
                      <a:endParaRPr lang="hr-HR" sz="44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4400" b="1" dirty="0">
                          <a:hlinkClick r:id="rId13" action="ppaction://hlinksldjump"/>
                        </a:rPr>
                        <a:t>€300</a:t>
                      </a:r>
                      <a:endParaRPr lang="hr-HR" sz="4400" b="1" dirty="0"/>
                    </a:p>
                  </a:txBody>
                  <a:tcP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4400" b="1" dirty="0">
                          <a:hlinkClick r:id="rId14" action="ppaction://hlinksldjump"/>
                        </a:rPr>
                        <a:t>€300</a:t>
                      </a:r>
                      <a:endParaRPr lang="hr-HR" sz="4400" b="1" dirty="0"/>
                    </a:p>
                  </a:txBody>
                  <a:tcPr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4400" b="1" dirty="0">
                          <a:hlinkClick r:id="rId15" action="ppaction://hlinksldjump"/>
                        </a:rPr>
                        <a:t>€300</a:t>
                      </a:r>
                      <a:endParaRPr lang="hr-HR" sz="4400" b="1" dirty="0"/>
                    </a:p>
                  </a:txBody>
                  <a:tcPr>
                    <a:solidFill>
                      <a:srgbClr val="68E3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4400" b="1" dirty="0">
                          <a:hlinkClick r:id="rId16" action="ppaction://hlinksldjump"/>
                        </a:rPr>
                        <a:t>€300</a:t>
                      </a:r>
                      <a:endParaRPr lang="hr-HR" sz="4400" b="1" dirty="0"/>
                    </a:p>
                  </a:txBody>
                  <a:tcPr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71600">
                <a:tc>
                  <a:txBody>
                    <a:bodyPr/>
                    <a:lstStyle/>
                    <a:p>
                      <a:pPr algn="ctr"/>
                      <a:r>
                        <a:rPr lang="hr-HR" sz="4400" b="1" dirty="0">
                          <a:hlinkClick r:id="rId17" action="ppaction://hlinksldjump"/>
                        </a:rPr>
                        <a:t>€400</a:t>
                      </a:r>
                      <a:endParaRPr lang="hr-HR" sz="44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4400" b="1" dirty="0">
                          <a:hlinkClick r:id="rId18" action="ppaction://hlinksldjump"/>
                        </a:rPr>
                        <a:t>€400</a:t>
                      </a:r>
                      <a:endParaRPr lang="hr-HR" sz="4400" b="1" dirty="0"/>
                    </a:p>
                  </a:txBody>
                  <a:tcP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4400" b="1" dirty="0">
                          <a:hlinkClick r:id="rId19" action="ppaction://hlinksldjump"/>
                        </a:rPr>
                        <a:t>€400</a:t>
                      </a:r>
                      <a:endParaRPr lang="hr-HR" sz="4400" b="1" dirty="0"/>
                    </a:p>
                  </a:txBody>
                  <a:tcPr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4400" b="1" dirty="0">
                          <a:hlinkClick r:id="rId20" action="ppaction://hlinksldjump"/>
                        </a:rPr>
                        <a:t>€400</a:t>
                      </a:r>
                      <a:endParaRPr lang="hr-HR" sz="4400" b="1" dirty="0"/>
                    </a:p>
                  </a:txBody>
                  <a:tcPr>
                    <a:solidFill>
                      <a:srgbClr val="68E3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4400" b="1" dirty="0">
                          <a:hlinkClick r:id="rId21" action="ppaction://hlinksldjump"/>
                        </a:rPr>
                        <a:t>€400</a:t>
                      </a:r>
                      <a:endParaRPr lang="hr-HR" sz="4400" b="1" dirty="0"/>
                    </a:p>
                  </a:txBody>
                  <a:tcPr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56534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ction Button: Help 3">
            <a:hlinkClick r:id="rId2" action="ppaction://hlinksldjump" highlightClick="1"/>
          </p:cNvPr>
          <p:cNvSpPr/>
          <p:nvPr/>
        </p:nvSpPr>
        <p:spPr>
          <a:xfrm>
            <a:off x="5926" y="47598"/>
            <a:ext cx="9138074" cy="6810401"/>
          </a:xfrm>
          <a:prstGeom prst="actionButtonHelp">
            <a:avLst/>
          </a:prstGeom>
          <a:solidFill>
            <a:srgbClr val="66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776967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87624" y="4221088"/>
            <a:ext cx="6912768" cy="2088232"/>
          </a:xfrm>
        </p:spPr>
        <p:txBody>
          <a:bodyPr>
            <a:normAutofit fontScale="25000" lnSpcReduction="20000"/>
          </a:bodyPr>
          <a:lstStyle/>
          <a:p>
            <a:endParaRPr lang="hr-HR" dirty="0"/>
          </a:p>
          <a:p>
            <a:endParaRPr lang="hr-HR" sz="8000" b="1" dirty="0"/>
          </a:p>
          <a:p>
            <a:r>
              <a:rPr lang="hr-HR" sz="32000" b="1" dirty="0">
                <a:solidFill>
                  <a:srgbClr val="FFFF00"/>
                </a:solidFill>
              </a:rPr>
              <a:t>24</a:t>
            </a:r>
            <a:r>
              <a:rPr lang="hr-HR" sz="28800" b="1" baseline="30000" dirty="0">
                <a:solidFill>
                  <a:srgbClr val="FFFF00"/>
                </a:solidFill>
              </a:rPr>
              <a:t>th</a:t>
            </a:r>
            <a:r>
              <a:rPr lang="hr-HR" sz="32000" b="1" dirty="0">
                <a:solidFill>
                  <a:srgbClr val="FFFF00"/>
                </a:solidFill>
              </a:rPr>
              <a:t> December</a:t>
            </a:r>
          </a:p>
        </p:txBody>
      </p:sp>
      <p:sp>
        <p:nvSpPr>
          <p:cNvPr id="5" name="Rectangle 4"/>
          <p:cNvSpPr/>
          <p:nvPr/>
        </p:nvSpPr>
        <p:spPr>
          <a:xfrm>
            <a:off x="3294170" y="188640"/>
            <a:ext cx="2286000" cy="104644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r-HR" sz="4400" b="1" dirty="0">
                <a:solidFill>
                  <a:srgbClr val="FF0000"/>
                </a:solidFill>
                <a:ea typeface="+mj-ea"/>
                <a:cs typeface="+mj-cs"/>
              </a:rPr>
              <a:t>3 – 200</a:t>
            </a:r>
            <a:br>
              <a:rPr lang="hr-HR" sz="4400" dirty="0">
                <a:solidFill>
                  <a:prstClr val="white"/>
                </a:solidFill>
                <a:ea typeface="+mj-ea"/>
                <a:cs typeface="+mj-cs"/>
              </a:rPr>
            </a:br>
            <a:endParaRPr lang="hr-HR" dirty="0"/>
          </a:p>
        </p:txBody>
      </p:sp>
      <p:sp>
        <p:nvSpPr>
          <p:cNvPr id="6" name="Title 4"/>
          <p:cNvSpPr txBox="1">
            <a:spLocks/>
          </p:cNvSpPr>
          <p:nvPr/>
        </p:nvSpPr>
        <p:spPr>
          <a:xfrm>
            <a:off x="0" y="980728"/>
            <a:ext cx="9036495" cy="316865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r-HR" b="1" dirty="0">
                <a:solidFill>
                  <a:schemeClr val="bg1"/>
                </a:solidFill>
              </a:rPr>
              <a:t>Christmas Eve is on ...</a:t>
            </a:r>
          </a:p>
        </p:txBody>
      </p:sp>
    </p:spTree>
    <p:extLst>
      <p:ext uri="{BB962C8B-B14F-4D97-AF65-F5344CB8AC3E}">
        <p14:creationId xmlns:p14="http://schemas.microsoft.com/office/powerpoint/2010/main" val="396435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ction Button: Help 3">
            <a:hlinkClick r:id="rId2" action="ppaction://hlinksldjump" highlightClick="1"/>
          </p:cNvPr>
          <p:cNvSpPr/>
          <p:nvPr/>
        </p:nvSpPr>
        <p:spPr>
          <a:xfrm>
            <a:off x="5926" y="47598"/>
            <a:ext cx="9138074" cy="6810401"/>
          </a:xfrm>
          <a:prstGeom prst="actionButtonHelp">
            <a:avLst/>
          </a:prstGeom>
          <a:solidFill>
            <a:srgbClr val="66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7769676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3848" y="332656"/>
            <a:ext cx="2448272" cy="576064"/>
          </a:xfrm>
        </p:spPr>
        <p:txBody>
          <a:bodyPr>
            <a:normAutofit fontScale="90000"/>
          </a:bodyPr>
          <a:lstStyle/>
          <a:p>
            <a:br>
              <a:rPr lang="hr-HR" dirty="0"/>
            </a:br>
            <a:r>
              <a:rPr lang="hr-HR" b="1" dirty="0">
                <a:solidFill>
                  <a:srgbClr val="FF0000"/>
                </a:solidFill>
              </a:rPr>
              <a:t>3 – 300</a:t>
            </a:r>
            <a:br>
              <a:rPr lang="hr-HR" b="1" dirty="0">
                <a:solidFill>
                  <a:srgbClr val="FF0000"/>
                </a:solidFill>
              </a:rPr>
            </a:br>
            <a:endParaRPr lang="hr-HR" sz="6000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3933056"/>
            <a:ext cx="7560840" cy="2088232"/>
          </a:xfrm>
        </p:spPr>
        <p:txBody>
          <a:bodyPr>
            <a:normAutofit/>
          </a:bodyPr>
          <a:lstStyle/>
          <a:p>
            <a:endParaRPr lang="hr-HR" dirty="0"/>
          </a:p>
          <a:p>
            <a:endParaRPr lang="hr-HR" dirty="0"/>
          </a:p>
        </p:txBody>
      </p:sp>
      <p:sp>
        <p:nvSpPr>
          <p:cNvPr id="4" name="Title 4"/>
          <p:cNvSpPr txBox="1">
            <a:spLocks/>
          </p:cNvSpPr>
          <p:nvPr/>
        </p:nvSpPr>
        <p:spPr>
          <a:xfrm>
            <a:off x="402440" y="836712"/>
            <a:ext cx="8549223" cy="3528392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r-HR" sz="4800" b="1" dirty="0">
                <a:solidFill>
                  <a:schemeClr val="bg1"/>
                </a:solidFill>
              </a:rPr>
              <a:t>New Year’s Eve is on ...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19672" y="4725144"/>
            <a:ext cx="648072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8000" b="1" dirty="0">
                <a:solidFill>
                  <a:srgbClr val="FFFF00"/>
                </a:solidFill>
              </a:rPr>
              <a:t>31</a:t>
            </a:r>
            <a:r>
              <a:rPr lang="hr-HR" sz="8000" b="1" baseline="30000" dirty="0">
                <a:solidFill>
                  <a:srgbClr val="FFFF00"/>
                </a:solidFill>
              </a:rPr>
              <a:t>st</a:t>
            </a:r>
            <a:r>
              <a:rPr lang="hr-HR" sz="8000" baseline="30000" dirty="0"/>
              <a:t>  </a:t>
            </a:r>
            <a:r>
              <a:rPr lang="hr-HR" sz="8000" b="1" dirty="0">
                <a:solidFill>
                  <a:srgbClr val="FFFF00"/>
                </a:solidFill>
              </a:rPr>
              <a:t>December</a:t>
            </a:r>
          </a:p>
        </p:txBody>
      </p:sp>
    </p:spTree>
    <p:extLst>
      <p:ext uri="{BB962C8B-B14F-4D97-AF65-F5344CB8AC3E}">
        <p14:creationId xmlns:p14="http://schemas.microsoft.com/office/powerpoint/2010/main" val="3252218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ction Button: Help 3">
            <a:hlinkClick r:id="rId2" action="ppaction://hlinksldjump" highlightClick="1"/>
          </p:cNvPr>
          <p:cNvSpPr/>
          <p:nvPr/>
        </p:nvSpPr>
        <p:spPr>
          <a:xfrm>
            <a:off x="5926" y="47598"/>
            <a:ext cx="9138074" cy="6810401"/>
          </a:xfrm>
          <a:prstGeom prst="actionButtonHelp">
            <a:avLst/>
          </a:prstGeom>
          <a:solidFill>
            <a:srgbClr val="66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7769676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87824" y="404664"/>
            <a:ext cx="2880320" cy="864096"/>
          </a:xfrm>
        </p:spPr>
        <p:txBody>
          <a:bodyPr>
            <a:normAutofit fontScale="90000"/>
          </a:bodyPr>
          <a:lstStyle/>
          <a:p>
            <a:br>
              <a:rPr lang="hr-HR" dirty="0"/>
            </a:br>
            <a:r>
              <a:rPr lang="hr-HR" b="1" dirty="0">
                <a:solidFill>
                  <a:srgbClr val="FF3300"/>
                </a:solidFill>
              </a:rPr>
              <a:t>3 – 400</a:t>
            </a:r>
            <a:br>
              <a:rPr lang="hr-HR" b="1" dirty="0">
                <a:solidFill>
                  <a:srgbClr val="FF3300"/>
                </a:solidFill>
              </a:rPr>
            </a:br>
            <a:endParaRPr lang="hr-HR" sz="6700" b="1" dirty="0">
              <a:solidFill>
                <a:srgbClr val="FF33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4293096"/>
            <a:ext cx="6624736" cy="1656184"/>
          </a:xfrm>
        </p:spPr>
        <p:txBody>
          <a:bodyPr>
            <a:normAutofit/>
          </a:bodyPr>
          <a:lstStyle/>
          <a:p>
            <a:r>
              <a:rPr lang="hr-HR" sz="8800" b="1" dirty="0">
                <a:solidFill>
                  <a:srgbClr val="FFFF00"/>
                </a:solidFill>
              </a:rPr>
              <a:t>Friday </a:t>
            </a:r>
          </a:p>
        </p:txBody>
      </p:sp>
      <p:sp>
        <p:nvSpPr>
          <p:cNvPr id="4" name="Title 4"/>
          <p:cNvSpPr txBox="1">
            <a:spLocks/>
          </p:cNvSpPr>
          <p:nvPr/>
        </p:nvSpPr>
        <p:spPr>
          <a:xfrm>
            <a:off x="539552" y="1052736"/>
            <a:ext cx="8064896" cy="2808312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r-HR" b="1" dirty="0">
                <a:solidFill>
                  <a:schemeClr val="bg1"/>
                </a:solidFill>
              </a:rPr>
              <a:t>What day of the week is Christmas Day this year?</a:t>
            </a:r>
          </a:p>
        </p:txBody>
      </p:sp>
    </p:spTree>
    <p:extLst>
      <p:ext uri="{BB962C8B-B14F-4D97-AF65-F5344CB8AC3E}">
        <p14:creationId xmlns:p14="http://schemas.microsoft.com/office/powerpoint/2010/main" val="3252218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ction Button: Help 3">
            <a:hlinkClick r:id="rId2" action="ppaction://hlinksldjump" highlightClick="1"/>
          </p:cNvPr>
          <p:cNvSpPr/>
          <p:nvPr/>
        </p:nvSpPr>
        <p:spPr>
          <a:xfrm>
            <a:off x="5926" y="47598"/>
            <a:ext cx="9138074" cy="6810401"/>
          </a:xfrm>
          <a:prstGeom prst="actionButtonHelp">
            <a:avLst/>
          </a:prstGeom>
          <a:solidFill>
            <a:srgbClr val="66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7769676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3848" y="332656"/>
            <a:ext cx="2664296" cy="648072"/>
          </a:xfrm>
        </p:spPr>
        <p:txBody>
          <a:bodyPr>
            <a:normAutofit fontScale="90000"/>
          </a:bodyPr>
          <a:lstStyle/>
          <a:p>
            <a:br>
              <a:rPr lang="hr-HR" dirty="0"/>
            </a:br>
            <a:r>
              <a:rPr lang="hr-HR" sz="4900" b="1" dirty="0">
                <a:solidFill>
                  <a:srgbClr val="FF3300"/>
                </a:solidFill>
              </a:rPr>
              <a:t>4  - 100</a:t>
            </a:r>
            <a:br>
              <a:rPr lang="hr-HR" sz="7300" b="1" dirty="0">
                <a:solidFill>
                  <a:srgbClr val="FF3300"/>
                </a:solidFill>
              </a:rPr>
            </a:br>
            <a:endParaRPr lang="hr-HR" sz="7200" b="1" dirty="0">
              <a:solidFill>
                <a:srgbClr val="FF33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600" y="4365104"/>
            <a:ext cx="7560840" cy="1656184"/>
          </a:xfrm>
        </p:spPr>
        <p:txBody>
          <a:bodyPr>
            <a:normAutofit fontScale="92500" lnSpcReduction="20000"/>
          </a:bodyPr>
          <a:lstStyle/>
          <a:p>
            <a:endParaRPr lang="hr-HR" dirty="0"/>
          </a:p>
          <a:p>
            <a:r>
              <a:rPr lang="hr-HR" sz="8000" b="1" dirty="0">
                <a:solidFill>
                  <a:srgbClr val="FFFF00"/>
                </a:solidFill>
              </a:rPr>
              <a:t>TURKEY</a:t>
            </a:r>
          </a:p>
        </p:txBody>
      </p:sp>
      <p:sp>
        <p:nvSpPr>
          <p:cNvPr id="4" name="Title 4"/>
          <p:cNvSpPr txBox="1">
            <a:spLocks/>
          </p:cNvSpPr>
          <p:nvPr/>
        </p:nvSpPr>
        <p:spPr>
          <a:xfrm>
            <a:off x="402440" y="908720"/>
            <a:ext cx="8549223" cy="3528392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r-HR" b="1" dirty="0">
                <a:solidFill>
                  <a:schemeClr val="bg1"/>
                </a:solidFill>
              </a:rPr>
              <a:t>People traditionally eat roast </a:t>
            </a:r>
            <a:endParaRPr lang="hr-HR" b="1" dirty="0"/>
          </a:p>
          <a:p>
            <a:r>
              <a:rPr lang="hr-HR" b="1" dirty="0">
                <a:solidFill>
                  <a:schemeClr val="bg1"/>
                </a:solidFill>
              </a:rPr>
              <a:t>   </a:t>
            </a:r>
          </a:p>
          <a:p>
            <a:endParaRPr lang="hr-HR" b="1" dirty="0">
              <a:solidFill>
                <a:schemeClr val="bg1"/>
              </a:solidFill>
            </a:endParaRPr>
          </a:p>
          <a:p>
            <a:endParaRPr lang="hr-HR" b="1" dirty="0">
              <a:solidFill>
                <a:schemeClr val="bg1"/>
              </a:solidFill>
            </a:endParaRPr>
          </a:p>
          <a:p>
            <a:r>
              <a:rPr lang="hr-HR" b="1" dirty="0">
                <a:solidFill>
                  <a:schemeClr val="bg1"/>
                </a:solidFill>
              </a:rPr>
              <a:t>at Christmas.</a:t>
            </a:r>
          </a:p>
        </p:txBody>
      </p:sp>
      <p:pic>
        <p:nvPicPr>
          <p:cNvPr id="1027" name="Picture 3" descr="C:\Users\korisnik\AppData\Local\Microsoft\Windows\Temporary Internet Files\Content.IE5\FQY2FO8J\turkey_platter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39" y="1833952"/>
            <a:ext cx="3040321" cy="1739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52218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ction Button: Help 3">
            <a:hlinkClick r:id="rId2" action="ppaction://hlinksldjump" highlightClick="1"/>
          </p:cNvPr>
          <p:cNvSpPr/>
          <p:nvPr/>
        </p:nvSpPr>
        <p:spPr>
          <a:xfrm>
            <a:off x="5926" y="47598"/>
            <a:ext cx="9138074" cy="6810401"/>
          </a:xfrm>
          <a:prstGeom prst="actionButtonHelp">
            <a:avLst/>
          </a:prstGeom>
          <a:solidFill>
            <a:srgbClr val="66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7769676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1720" y="45846"/>
            <a:ext cx="4896544" cy="1080120"/>
          </a:xfrm>
        </p:spPr>
        <p:txBody>
          <a:bodyPr>
            <a:normAutofit fontScale="90000"/>
          </a:bodyPr>
          <a:lstStyle/>
          <a:p>
            <a:br>
              <a:rPr lang="hr-HR" dirty="0"/>
            </a:br>
            <a:br>
              <a:rPr lang="hr-HR" dirty="0"/>
            </a:br>
            <a:endParaRPr lang="hr-HR" sz="73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6629" y="4653136"/>
            <a:ext cx="7560840" cy="1800200"/>
          </a:xfrm>
        </p:spPr>
        <p:txBody>
          <a:bodyPr>
            <a:normAutofit fontScale="77500" lnSpcReduction="20000"/>
          </a:bodyPr>
          <a:lstStyle/>
          <a:p>
            <a:r>
              <a:rPr lang="hr-HR" sz="6000" b="1" dirty="0"/>
              <a:t> </a:t>
            </a:r>
            <a:r>
              <a:rPr lang="hr-HR" sz="8500" b="1" dirty="0">
                <a:solidFill>
                  <a:srgbClr val="FFFF00"/>
                </a:solidFill>
              </a:rPr>
              <a:t>CHRISTMAS PUDDING</a:t>
            </a:r>
          </a:p>
        </p:txBody>
      </p:sp>
      <p:sp>
        <p:nvSpPr>
          <p:cNvPr id="4" name="Title 4"/>
          <p:cNvSpPr txBox="1">
            <a:spLocks/>
          </p:cNvSpPr>
          <p:nvPr/>
        </p:nvSpPr>
        <p:spPr>
          <a:xfrm>
            <a:off x="402437" y="1124744"/>
            <a:ext cx="8549223" cy="331236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r-HR" b="1" dirty="0">
                <a:solidFill>
                  <a:schemeClr val="bg1"/>
                </a:solidFill>
              </a:rPr>
              <a:t>A traditional dessert with dried fruit. People in Britain usually eat it at the end of Christmas dinner.</a:t>
            </a:r>
          </a:p>
        </p:txBody>
      </p:sp>
      <p:sp>
        <p:nvSpPr>
          <p:cNvPr id="5" name="Rectangle 4"/>
          <p:cNvSpPr/>
          <p:nvPr/>
        </p:nvSpPr>
        <p:spPr>
          <a:xfrm>
            <a:off x="3779912" y="188640"/>
            <a:ext cx="201622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4400" b="1" dirty="0">
                <a:solidFill>
                  <a:srgbClr val="FF3300"/>
                </a:solidFill>
              </a:rPr>
              <a:t>4 – 200</a:t>
            </a:r>
            <a:br>
              <a:rPr lang="hr-HR" sz="4000" b="1" dirty="0">
                <a:solidFill>
                  <a:srgbClr val="FF3300"/>
                </a:solidFill>
              </a:rPr>
            </a:br>
            <a:endParaRPr lang="hr-HR" sz="4000" b="1" dirty="0">
              <a:solidFill>
                <a:srgbClr val="FF3300"/>
              </a:solidFill>
            </a:endParaRPr>
          </a:p>
        </p:txBody>
      </p:sp>
      <p:pic>
        <p:nvPicPr>
          <p:cNvPr id="1026" name="Picture 2" descr="C:\Users\korisnik\AppData\Local\Microsoft\Windows\Temporary Internet Files\Content.IE5\R1RUSEZQ\Christmas-Pudding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-315416"/>
            <a:ext cx="2193218" cy="2069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52218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7584" y="1124744"/>
            <a:ext cx="7772400" cy="3384376"/>
          </a:xfrm>
        </p:spPr>
        <p:txBody>
          <a:bodyPr>
            <a:normAutofit/>
          </a:bodyPr>
          <a:lstStyle/>
          <a:p>
            <a:endParaRPr lang="hr-HR" sz="5300" b="1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35696" y="4581128"/>
            <a:ext cx="6408712" cy="2232248"/>
          </a:xfrm>
        </p:spPr>
        <p:txBody>
          <a:bodyPr>
            <a:normAutofit fontScale="77500" lnSpcReduction="20000"/>
          </a:bodyPr>
          <a:lstStyle/>
          <a:p>
            <a:r>
              <a:rPr lang="hr-HR" sz="9600" b="1" dirty="0">
                <a:solidFill>
                  <a:srgbClr val="FFFF00"/>
                </a:solidFill>
              </a:rPr>
              <a:t>SNOW</a:t>
            </a:r>
          </a:p>
          <a:p>
            <a:r>
              <a:rPr lang="hr-HR" sz="9600" b="1" dirty="0">
                <a:solidFill>
                  <a:srgbClr val="FFFF00"/>
                </a:solidFill>
              </a:rPr>
              <a:t>WAY</a:t>
            </a:r>
            <a:endParaRPr lang="hr-HR" sz="5400" b="1" dirty="0"/>
          </a:p>
        </p:txBody>
      </p:sp>
      <p:sp>
        <p:nvSpPr>
          <p:cNvPr id="4" name="Rectangle 3"/>
          <p:cNvSpPr/>
          <p:nvPr/>
        </p:nvSpPr>
        <p:spPr>
          <a:xfrm>
            <a:off x="2699792" y="116632"/>
            <a:ext cx="4572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r-HR" sz="4000" b="1" dirty="0">
                <a:solidFill>
                  <a:srgbClr val="FF3300"/>
                </a:solidFill>
              </a:rPr>
              <a:t>        1 – 100</a:t>
            </a:r>
            <a:br>
              <a:rPr lang="hr-HR" sz="4000" b="1" dirty="0">
                <a:solidFill>
                  <a:srgbClr val="FF3300"/>
                </a:solidFill>
              </a:rPr>
            </a:br>
            <a:endParaRPr lang="hr-HR" sz="4000" dirty="0"/>
          </a:p>
        </p:txBody>
      </p:sp>
      <p:sp>
        <p:nvSpPr>
          <p:cNvPr id="5" name="Title 4"/>
          <p:cNvSpPr txBox="1">
            <a:spLocks/>
          </p:cNvSpPr>
          <p:nvPr/>
        </p:nvSpPr>
        <p:spPr>
          <a:xfrm>
            <a:off x="5897" y="908720"/>
            <a:ext cx="9108504" cy="36004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i="1" dirty="0"/>
              <a:t>Dashing through the</a:t>
            </a:r>
            <a:r>
              <a:rPr lang="hr-HR" i="1" dirty="0"/>
              <a:t> __ __ __ __         </a:t>
            </a:r>
            <a:r>
              <a:rPr lang="en-US" i="1" dirty="0"/>
              <a:t>On a one horse open sleigh</a:t>
            </a:r>
            <a:br>
              <a:rPr lang="en-US" i="1" dirty="0"/>
            </a:br>
            <a:r>
              <a:rPr lang="en-US" i="1" dirty="0"/>
              <a:t>O'er the fields we go,</a:t>
            </a:r>
            <a:br>
              <a:rPr lang="en-US" i="1" dirty="0"/>
            </a:br>
            <a:r>
              <a:rPr lang="en-US" i="1" dirty="0"/>
              <a:t>Laughing all t</a:t>
            </a:r>
            <a:r>
              <a:rPr lang="hr-HR" i="1" dirty="0"/>
              <a:t>he __ __ __ </a:t>
            </a:r>
            <a:r>
              <a:rPr lang="hr-HR" dirty="0"/>
              <a:t>...</a:t>
            </a:r>
            <a:endParaRPr lang="hr-HR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5081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ction Button: Help 3">
            <a:hlinkClick r:id="rId2" action="ppaction://hlinksldjump" highlightClick="1"/>
          </p:cNvPr>
          <p:cNvSpPr/>
          <p:nvPr/>
        </p:nvSpPr>
        <p:spPr>
          <a:xfrm>
            <a:off x="5926" y="47598"/>
            <a:ext cx="9138074" cy="6810401"/>
          </a:xfrm>
          <a:prstGeom prst="actionButtonHelp">
            <a:avLst/>
          </a:prstGeom>
          <a:solidFill>
            <a:srgbClr val="66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7769676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59832" y="116632"/>
            <a:ext cx="2592288" cy="864096"/>
          </a:xfrm>
        </p:spPr>
        <p:txBody>
          <a:bodyPr>
            <a:normAutofit fontScale="90000"/>
          </a:bodyPr>
          <a:lstStyle/>
          <a:p>
            <a:br>
              <a:rPr lang="hr-HR" dirty="0"/>
            </a:br>
            <a:br>
              <a:rPr lang="hr-HR" dirty="0"/>
            </a:br>
            <a:br>
              <a:rPr lang="hr-HR" dirty="0"/>
            </a:br>
            <a:r>
              <a:rPr lang="hr-HR" sz="4900" b="1" dirty="0">
                <a:solidFill>
                  <a:srgbClr val="FF3300"/>
                </a:solidFill>
              </a:rPr>
              <a:t>4 – 300</a:t>
            </a:r>
            <a:br>
              <a:rPr lang="hr-HR" sz="4900" b="1" dirty="0">
                <a:solidFill>
                  <a:srgbClr val="FF3300"/>
                </a:solidFill>
              </a:rPr>
            </a:br>
            <a:br>
              <a:rPr lang="hr-HR" sz="4900" b="1" dirty="0">
                <a:solidFill>
                  <a:srgbClr val="FF3300"/>
                </a:solidFill>
              </a:rPr>
            </a:br>
            <a:endParaRPr lang="hr-HR" sz="7200" b="1" dirty="0">
              <a:solidFill>
                <a:srgbClr val="FF33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600" y="4869160"/>
            <a:ext cx="7560840" cy="1440160"/>
          </a:xfrm>
        </p:spPr>
        <p:txBody>
          <a:bodyPr>
            <a:normAutofit fontScale="70000" lnSpcReduction="20000"/>
          </a:bodyPr>
          <a:lstStyle/>
          <a:p>
            <a:r>
              <a:rPr lang="hr-HR" sz="9600" b="1" dirty="0">
                <a:solidFill>
                  <a:srgbClr val="FFFF00"/>
                </a:solidFill>
              </a:rPr>
              <a:t>GINGERBREAD MAN</a:t>
            </a:r>
          </a:p>
        </p:txBody>
      </p:sp>
      <p:sp>
        <p:nvSpPr>
          <p:cNvPr id="6" name="Title 4"/>
          <p:cNvSpPr txBox="1">
            <a:spLocks/>
          </p:cNvSpPr>
          <p:nvPr/>
        </p:nvSpPr>
        <p:spPr>
          <a:xfrm>
            <a:off x="0" y="1124744"/>
            <a:ext cx="8951663" cy="324036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r-HR" b="1" dirty="0">
                <a:solidFill>
                  <a:schemeClr val="bg1"/>
                </a:solidFill>
              </a:rPr>
              <a:t>People eat a special </a:t>
            </a:r>
          </a:p>
          <a:p>
            <a:r>
              <a:rPr lang="hr-HR" b="1" dirty="0">
                <a:solidFill>
                  <a:schemeClr val="bg1"/>
                </a:solidFill>
              </a:rPr>
              <a:t>biscuit at Christmas time. </a:t>
            </a:r>
          </a:p>
          <a:p>
            <a:r>
              <a:rPr lang="hr-HR" b="1" dirty="0">
                <a:solidFill>
                  <a:schemeClr val="bg1"/>
                </a:solidFill>
              </a:rPr>
              <a:t>They call it ...</a:t>
            </a:r>
          </a:p>
        </p:txBody>
      </p:sp>
      <p:pic>
        <p:nvPicPr>
          <p:cNvPr id="2051" name="Picture 3" descr="C:\Users\korisnik\AppData\Local\Microsoft\Windows\Temporary Internet Files\Content.IE5\FQY2FO8J\gingerbread-man-cookies-clip-art-3667570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188640"/>
            <a:ext cx="1823754" cy="2347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52218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ction Button: Help 3">
            <a:hlinkClick r:id="rId2" action="ppaction://hlinksldjump" highlightClick="1"/>
          </p:cNvPr>
          <p:cNvSpPr/>
          <p:nvPr/>
        </p:nvSpPr>
        <p:spPr>
          <a:xfrm>
            <a:off x="5926" y="47598"/>
            <a:ext cx="9138074" cy="6810401"/>
          </a:xfrm>
          <a:prstGeom prst="actionButtonHelp">
            <a:avLst/>
          </a:prstGeom>
          <a:solidFill>
            <a:srgbClr val="66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7769676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47864" y="116632"/>
            <a:ext cx="2232248" cy="864096"/>
          </a:xfrm>
        </p:spPr>
        <p:txBody>
          <a:bodyPr>
            <a:normAutofit fontScale="90000"/>
          </a:bodyPr>
          <a:lstStyle/>
          <a:p>
            <a:br>
              <a:rPr lang="hr-HR" dirty="0"/>
            </a:br>
            <a:br>
              <a:rPr lang="hr-HR" dirty="0"/>
            </a:br>
            <a:r>
              <a:rPr lang="hr-HR" sz="4900" b="1" dirty="0">
                <a:solidFill>
                  <a:srgbClr val="FF3300"/>
                </a:solidFill>
              </a:rPr>
              <a:t>4 – 400</a:t>
            </a:r>
            <a:br>
              <a:rPr lang="hr-HR" sz="4900" b="1" dirty="0">
                <a:solidFill>
                  <a:srgbClr val="FF3300"/>
                </a:solidFill>
              </a:rPr>
            </a:br>
            <a:endParaRPr lang="hr-HR" sz="8000" b="1" dirty="0">
              <a:solidFill>
                <a:srgbClr val="FF33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87624" y="4725144"/>
            <a:ext cx="6840760" cy="1440160"/>
          </a:xfrm>
        </p:spPr>
        <p:txBody>
          <a:bodyPr>
            <a:normAutofit/>
          </a:bodyPr>
          <a:lstStyle/>
          <a:p>
            <a:r>
              <a:rPr lang="hr-HR" sz="8000" b="1" dirty="0">
                <a:solidFill>
                  <a:srgbClr val="FFFF00"/>
                </a:solidFill>
              </a:rPr>
              <a:t>CANDY CANE</a:t>
            </a:r>
          </a:p>
        </p:txBody>
      </p:sp>
      <p:sp>
        <p:nvSpPr>
          <p:cNvPr id="4" name="Title 4"/>
          <p:cNvSpPr txBox="1">
            <a:spLocks/>
          </p:cNvSpPr>
          <p:nvPr/>
        </p:nvSpPr>
        <p:spPr>
          <a:xfrm>
            <a:off x="0" y="1484784"/>
            <a:ext cx="8741560" cy="3024336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r-HR" b="1" dirty="0"/>
              <a:t>A special treat for children </a:t>
            </a:r>
          </a:p>
          <a:p>
            <a:r>
              <a:rPr lang="hr-HR" b="1" dirty="0"/>
              <a:t>eaten at Christmas time.</a:t>
            </a:r>
            <a:endParaRPr lang="hr-HR" b="1" dirty="0">
              <a:solidFill>
                <a:schemeClr val="bg1"/>
              </a:solidFill>
            </a:endParaRPr>
          </a:p>
        </p:txBody>
      </p:sp>
      <p:pic>
        <p:nvPicPr>
          <p:cNvPr id="3075" name="Picture 3" descr="C:\Users\korisnik\AppData\Local\Microsoft\Windows\Temporary Internet Files\Content.IE5\NEOBA620\8288296374_dc75a6f0c4_z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132551"/>
            <a:ext cx="2096158" cy="22854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52218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ction Button: Help 3">
            <a:hlinkClick r:id="rId2" action="ppaction://hlinksldjump" highlightClick="1"/>
          </p:cNvPr>
          <p:cNvSpPr/>
          <p:nvPr/>
        </p:nvSpPr>
        <p:spPr>
          <a:xfrm>
            <a:off x="5926" y="47598"/>
            <a:ext cx="9138074" cy="6810401"/>
          </a:xfrm>
          <a:prstGeom prst="actionButtonHelp">
            <a:avLst/>
          </a:prstGeom>
          <a:solidFill>
            <a:srgbClr val="66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7769676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63888" y="116632"/>
            <a:ext cx="1944216" cy="936104"/>
          </a:xfrm>
        </p:spPr>
        <p:txBody>
          <a:bodyPr>
            <a:normAutofit fontScale="90000"/>
          </a:bodyPr>
          <a:lstStyle/>
          <a:p>
            <a:br>
              <a:rPr lang="hr-HR" dirty="0"/>
            </a:br>
            <a:r>
              <a:rPr lang="hr-HR" sz="4900" b="1" dirty="0">
                <a:solidFill>
                  <a:srgbClr val="FF3300"/>
                </a:solidFill>
              </a:rPr>
              <a:t>5 – 100</a:t>
            </a:r>
            <a:br>
              <a:rPr lang="hr-HR" sz="4900" b="1" dirty="0">
                <a:solidFill>
                  <a:srgbClr val="FF3300"/>
                </a:solidFill>
              </a:rPr>
            </a:br>
            <a:r>
              <a:rPr lang="hr-HR" sz="2400" dirty="0"/>
              <a:t> </a:t>
            </a:r>
            <a:endParaRPr lang="hr-HR" sz="67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1680" y="4653136"/>
            <a:ext cx="6048672" cy="1296144"/>
          </a:xfrm>
        </p:spPr>
        <p:txBody>
          <a:bodyPr>
            <a:normAutofit fontScale="92500" lnSpcReduction="10000"/>
          </a:bodyPr>
          <a:lstStyle/>
          <a:p>
            <a:r>
              <a:rPr lang="hr-HR" sz="8800" b="1" dirty="0">
                <a:solidFill>
                  <a:srgbClr val="FFFF00"/>
                </a:solidFill>
              </a:rPr>
              <a:t>STOCKING</a:t>
            </a:r>
          </a:p>
        </p:txBody>
      </p:sp>
      <p:sp>
        <p:nvSpPr>
          <p:cNvPr id="4" name="Title 4"/>
          <p:cNvSpPr txBox="1">
            <a:spLocks/>
          </p:cNvSpPr>
          <p:nvPr/>
        </p:nvSpPr>
        <p:spPr>
          <a:xfrm>
            <a:off x="323528" y="1412776"/>
            <a:ext cx="8549223" cy="2808312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r-HR" b="1" dirty="0">
                <a:solidFill>
                  <a:schemeClr val="bg1"/>
                </a:solidFill>
              </a:rPr>
              <a:t>A large red sock that children leave out on Christmas Eve.</a:t>
            </a:r>
          </a:p>
        </p:txBody>
      </p:sp>
      <p:pic>
        <p:nvPicPr>
          <p:cNvPr id="4101" name="Picture 5" descr="C:\Users\korisnik\AppData\Local\Microsoft\Windows\Temporary Internet Files\Content.IE5\HYN0JSCT\christmas-stocking-candy-cane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4519" y="188640"/>
            <a:ext cx="2088232" cy="2088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011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ction Button: Help 3">
            <a:hlinkClick r:id="rId2" action="ppaction://hlinksldjump" highlightClick="1"/>
          </p:cNvPr>
          <p:cNvSpPr/>
          <p:nvPr/>
        </p:nvSpPr>
        <p:spPr>
          <a:xfrm>
            <a:off x="5926" y="47598"/>
            <a:ext cx="9138074" cy="6810401"/>
          </a:xfrm>
          <a:prstGeom prst="actionButtonHelp">
            <a:avLst/>
          </a:prstGeom>
          <a:solidFill>
            <a:srgbClr val="66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7769676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87824" y="260648"/>
            <a:ext cx="2736304" cy="648072"/>
          </a:xfrm>
        </p:spPr>
        <p:txBody>
          <a:bodyPr>
            <a:normAutofit fontScale="90000"/>
          </a:bodyPr>
          <a:lstStyle/>
          <a:p>
            <a:br>
              <a:rPr lang="hr-HR" dirty="0"/>
            </a:br>
            <a:br>
              <a:rPr lang="hr-HR" dirty="0"/>
            </a:br>
            <a:r>
              <a:rPr lang="hr-HR" sz="4900" b="1" dirty="0">
                <a:solidFill>
                  <a:srgbClr val="FF3300"/>
                </a:solidFill>
              </a:rPr>
              <a:t>5 – 200</a:t>
            </a:r>
            <a:br>
              <a:rPr lang="hr-HR" sz="4900" b="1" dirty="0">
                <a:solidFill>
                  <a:srgbClr val="FF3300"/>
                </a:solidFill>
              </a:rPr>
            </a:br>
            <a:r>
              <a:rPr lang="hr-HR" sz="2000" dirty="0"/>
              <a:t> </a:t>
            </a:r>
            <a:br>
              <a:rPr lang="hr-HR" dirty="0"/>
            </a:br>
            <a:endParaRPr lang="hr-HR" sz="6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7584" y="4797152"/>
            <a:ext cx="7560840" cy="1728192"/>
          </a:xfrm>
        </p:spPr>
        <p:txBody>
          <a:bodyPr>
            <a:normAutofit/>
          </a:bodyPr>
          <a:lstStyle/>
          <a:p>
            <a:r>
              <a:rPr lang="hr-HR" sz="8800" b="1" dirty="0">
                <a:solidFill>
                  <a:srgbClr val="FFFF00"/>
                </a:solidFill>
              </a:rPr>
              <a:t>SLEIGH</a:t>
            </a:r>
          </a:p>
        </p:txBody>
      </p:sp>
      <p:sp>
        <p:nvSpPr>
          <p:cNvPr id="4" name="Title 4"/>
          <p:cNvSpPr txBox="1">
            <a:spLocks/>
          </p:cNvSpPr>
          <p:nvPr/>
        </p:nvSpPr>
        <p:spPr>
          <a:xfrm>
            <a:off x="0" y="1844824"/>
            <a:ext cx="8967450" cy="2808312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r-HR" sz="4000" b="1">
                <a:solidFill>
                  <a:schemeClr val="bg1"/>
                </a:solidFill>
              </a:rPr>
              <a:t>Santa travels in his ...</a:t>
            </a:r>
            <a:endParaRPr lang="hr-HR" sz="4000" b="1" dirty="0">
              <a:solidFill>
                <a:schemeClr val="bg1"/>
              </a:solidFill>
            </a:endParaRPr>
          </a:p>
        </p:txBody>
      </p:sp>
      <p:pic>
        <p:nvPicPr>
          <p:cNvPr id="5123" name="Picture 3" descr="C:\Users\korisnik\AppData\Local\Microsoft\Windows\Temporary Internet Files\Content.IE5\R1RUSEZQ\yco5B9gcE[1]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548680"/>
            <a:ext cx="2592288" cy="23330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011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ction Button: Help 3">
            <a:hlinkClick r:id="rId2" action="ppaction://hlinksldjump" highlightClick="1"/>
          </p:cNvPr>
          <p:cNvSpPr/>
          <p:nvPr/>
        </p:nvSpPr>
        <p:spPr>
          <a:xfrm>
            <a:off x="5926" y="47598"/>
            <a:ext cx="9138074" cy="6810401"/>
          </a:xfrm>
          <a:prstGeom prst="actionButtonHelp">
            <a:avLst/>
          </a:prstGeom>
          <a:solidFill>
            <a:srgbClr val="66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7769676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40846" y="260648"/>
            <a:ext cx="3456384" cy="720080"/>
          </a:xfrm>
        </p:spPr>
        <p:txBody>
          <a:bodyPr>
            <a:normAutofit fontScale="90000"/>
          </a:bodyPr>
          <a:lstStyle/>
          <a:p>
            <a:br>
              <a:rPr lang="hr-HR" sz="6000" b="1" dirty="0"/>
            </a:br>
            <a:r>
              <a:rPr lang="hr-HR" sz="5400" b="1" dirty="0">
                <a:solidFill>
                  <a:srgbClr val="FF3300"/>
                </a:solidFill>
              </a:rPr>
              <a:t>5 – 300</a:t>
            </a:r>
            <a:br>
              <a:rPr lang="hr-HR" sz="5400" b="1" dirty="0">
                <a:solidFill>
                  <a:srgbClr val="FF3300"/>
                </a:solidFill>
              </a:rPr>
            </a:br>
            <a:r>
              <a:rPr lang="hr-HR" sz="2400" dirty="0"/>
              <a:t> </a:t>
            </a:r>
            <a:br>
              <a:rPr lang="hr-HR" sz="6000" b="1" dirty="0"/>
            </a:br>
            <a:endParaRPr lang="hr-HR" sz="6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7704" y="4509120"/>
            <a:ext cx="5976664" cy="1440160"/>
          </a:xfrm>
        </p:spPr>
        <p:txBody>
          <a:bodyPr>
            <a:normAutofit/>
          </a:bodyPr>
          <a:lstStyle/>
          <a:p>
            <a:r>
              <a:rPr lang="hr-HR" sz="8000" b="1" dirty="0">
                <a:solidFill>
                  <a:srgbClr val="FFFF00"/>
                </a:solidFill>
              </a:rPr>
              <a:t>ELVES</a:t>
            </a:r>
          </a:p>
        </p:txBody>
      </p:sp>
      <p:sp>
        <p:nvSpPr>
          <p:cNvPr id="4" name="Title 4"/>
          <p:cNvSpPr txBox="1">
            <a:spLocks/>
          </p:cNvSpPr>
          <p:nvPr/>
        </p:nvSpPr>
        <p:spPr>
          <a:xfrm>
            <a:off x="0" y="1196752"/>
            <a:ext cx="8088213" cy="2808312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r-HR" b="1" dirty="0">
                <a:solidFill>
                  <a:schemeClr val="bg1"/>
                </a:solidFill>
              </a:rPr>
              <a:t>Little people who help </a:t>
            </a:r>
          </a:p>
          <a:p>
            <a:r>
              <a:rPr lang="hr-HR" b="1" dirty="0">
                <a:solidFill>
                  <a:schemeClr val="bg1"/>
                </a:solidFill>
              </a:rPr>
              <a:t>Santa make presents for </a:t>
            </a:r>
          </a:p>
          <a:p>
            <a:r>
              <a:rPr lang="hr-HR" b="1" dirty="0">
                <a:solidFill>
                  <a:schemeClr val="bg1"/>
                </a:solidFill>
              </a:rPr>
              <a:t>children are called...</a:t>
            </a:r>
          </a:p>
        </p:txBody>
      </p:sp>
      <p:pic>
        <p:nvPicPr>
          <p:cNvPr id="6146" name="Picture 2" descr="C:\Users\korisnik\AppData\Local\Microsoft\Windows\Temporary Internet Files\Content.IE5\NEOBA620\elf.christmas1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980728"/>
            <a:ext cx="1847850" cy="2476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011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ction Button: Help 3">
            <a:hlinkClick r:id="rId2" action="ppaction://hlinksldjump" highlightClick="1"/>
          </p:cNvPr>
          <p:cNvSpPr/>
          <p:nvPr/>
        </p:nvSpPr>
        <p:spPr>
          <a:xfrm>
            <a:off x="5926" y="47598"/>
            <a:ext cx="9138074" cy="6810401"/>
          </a:xfrm>
          <a:prstGeom prst="actionButtonHelp">
            <a:avLst/>
          </a:prstGeom>
          <a:solidFill>
            <a:srgbClr val="66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6933692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ction Button: Help 3">
            <a:hlinkClick r:id="rId2" action="ppaction://hlinksldjump" highlightClick="1"/>
          </p:cNvPr>
          <p:cNvSpPr/>
          <p:nvPr/>
        </p:nvSpPr>
        <p:spPr>
          <a:xfrm>
            <a:off x="5926" y="47598"/>
            <a:ext cx="9138074" cy="6810401"/>
          </a:xfrm>
          <a:prstGeom prst="actionButtonHelp">
            <a:avLst/>
          </a:prstGeom>
          <a:solidFill>
            <a:srgbClr val="66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7769676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9852" y="260648"/>
            <a:ext cx="2664296" cy="648072"/>
          </a:xfrm>
        </p:spPr>
        <p:txBody>
          <a:bodyPr>
            <a:normAutofit fontScale="90000"/>
          </a:bodyPr>
          <a:lstStyle/>
          <a:p>
            <a:br>
              <a:rPr lang="hr-HR" dirty="0"/>
            </a:br>
            <a:br>
              <a:rPr lang="hr-HR" dirty="0"/>
            </a:br>
            <a:br>
              <a:rPr lang="hr-HR" dirty="0"/>
            </a:br>
            <a:r>
              <a:rPr lang="hr-HR" sz="4900" b="1" dirty="0">
                <a:solidFill>
                  <a:srgbClr val="FF3300"/>
                </a:solidFill>
              </a:rPr>
              <a:t>5 – 400</a:t>
            </a:r>
            <a:br>
              <a:rPr lang="hr-HR" sz="4900" b="1" dirty="0">
                <a:solidFill>
                  <a:srgbClr val="FF3300"/>
                </a:solidFill>
              </a:rPr>
            </a:br>
            <a:br>
              <a:rPr lang="hr-HR" sz="4900" b="1" dirty="0">
                <a:solidFill>
                  <a:srgbClr val="FF3300"/>
                </a:solidFill>
              </a:rPr>
            </a:br>
            <a:endParaRPr lang="hr-HR" sz="6700" b="1" dirty="0">
              <a:solidFill>
                <a:srgbClr val="FF33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552" y="4077072"/>
            <a:ext cx="7992888" cy="2780928"/>
          </a:xfrm>
        </p:spPr>
        <p:txBody>
          <a:bodyPr>
            <a:normAutofit fontScale="55000" lnSpcReduction="20000"/>
          </a:bodyPr>
          <a:lstStyle/>
          <a:p>
            <a:r>
              <a:rPr lang="hr-HR" sz="9600" b="1" dirty="0">
                <a:solidFill>
                  <a:srgbClr val="FFFF00"/>
                </a:solidFill>
              </a:rPr>
              <a:t>DASHER, DANCER, PRANCER, VIXEN, COMET, CUPID, DONNER, BLITZER</a:t>
            </a:r>
          </a:p>
          <a:p>
            <a:endParaRPr lang="hr-HR" sz="6000" b="1" dirty="0"/>
          </a:p>
        </p:txBody>
      </p:sp>
      <p:sp>
        <p:nvSpPr>
          <p:cNvPr id="4" name="Title 4"/>
          <p:cNvSpPr txBox="1">
            <a:spLocks/>
          </p:cNvSpPr>
          <p:nvPr/>
        </p:nvSpPr>
        <p:spPr>
          <a:xfrm>
            <a:off x="35496" y="1052736"/>
            <a:ext cx="9108504" cy="2808312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r-HR" b="1" dirty="0">
                <a:solidFill>
                  <a:schemeClr val="bg1"/>
                </a:solidFill>
              </a:rPr>
              <a:t>Rudolph is Santa’s reindeer.</a:t>
            </a:r>
          </a:p>
          <a:p>
            <a:r>
              <a:rPr lang="hr-HR" b="1" dirty="0">
                <a:solidFill>
                  <a:schemeClr val="bg1"/>
                </a:solidFill>
              </a:rPr>
              <a:t>Name two more reindeer that </a:t>
            </a:r>
          </a:p>
          <a:p>
            <a:r>
              <a:rPr lang="hr-HR" b="1" dirty="0">
                <a:solidFill>
                  <a:schemeClr val="bg1"/>
                </a:solidFill>
              </a:rPr>
              <a:t>pull Santa’s sleigh.</a:t>
            </a:r>
          </a:p>
        </p:txBody>
      </p:sp>
      <p:pic>
        <p:nvPicPr>
          <p:cNvPr id="7170" name="Picture 2" descr="C:\Users\korisnik\AppData\Local\Microsoft\Windows\Temporary Internet Files\Content.IE5\R1RUSEZQ\reindeers_pulling_santas_sled_or_sleigh_0521-1009-1013-0121_SMU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279138"/>
            <a:ext cx="3096344" cy="1238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011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ction Button: Help 3">
            <a:hlinkClick r:id="rId2" action="ppaction://hlinksldjump" highlightClick="1"/>
          </p:cNvPr>
          <p:cNvSpPr/>
          <p:nvPr/>
        </p:nvSpPr>
        <p:spPr>
          <a:xfrm>
            <a:off x="5926" y="47598"/>
            <a:ext cx="9138074" cy="6810401"/>
          </a:xfrm>
          <a:prstGeom prst="actionButtonHelp">
            <a:avLst/>
          </a:prstGeom>
          <a:solidFill>
            <a:srgbClr val="66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298881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15816" y="-387424"/>
            <a:ext cx="3456384" cy="1421176"/>
          </a:xfrm>
        </p:spPr>
        <p:txBody>
          <a:bodyPr>
            <a:normAutofit fontScale="90000"/>
          </a:bodyPr>
          <a:lstStyle/>
          <a:p>
            <a:br>
              <a:rPr lang="hr-HR" dirty="0"/>
            </a:br>
            <a:br>
              <a:rPr lang="hr-HR" dirty="0"/>
            </a:br>
            <a:r>
              <a:rPr lang="hr-HR" sz="4900" b="1" dirty="0">
                <a:solidFill>
                  <a:srgbClr val="FF3300"/>
                </a:solidFill>
              </a:rPr>
              <a:t>1 – 200</a:t>
            </a:r>
            <a:br>
              <a:rPr lang="hr-HR" sz="4900" b="1" dirty="0">
                <a:solidFill>
                  <a:srgbClr val="FF3300"/>
                </a:solidFill>
              </a:rPr>
            </a:br>
            <a:endParaRPr lang="hr-HR" sz="8800" b="1" dirty="0">
              <a:solidFill>
                <a:srgbClr val="FF33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3817" y="4221088"/>
            <a:ext cx="7560840" cy="2276872"/>
          </a:xfrm>
          <a:ln>
            <a:solidFill>
              <a:srgbClr val="009900"/>
            </a:solidFill>
          </a:ln>
        </p:spPr>
        <p:txBody>
          <a:bodyPr>
            <a:noAutofit/>
          </a:bodyPr>
          <a:lstStyle/>
          <a:p>
            <a:r>
              <a:rPr lang="hr-HR" sz="8000" b="1" dirty="0">
                <a:solidFill>
                  <a:srgbClr val="FFFF00"/>
                </a:solidFill>
              </a:rPr>
              <a:t>LIST         NAUGHTY</a:t>
            </a:r>
          </a:p>
        </p:txBody>
      </p:sp>
      <p:sp>
        <p:nvSpPr>
          <p:cNvPr id="4" name="Title 4"/>
          <p:cNvSpPr txBox="1">
            <a:spLocks/>
          </p:cNvSpPr>
          <p:nvPr/>
        </p:nvSpPr>
        <p:spPr>
          <a:xfrm>
            <a:off x="-15" y="692696"/>
            <a:ext cx="9108504" cy="3528392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hr-HR" b="1" i="1" dirty="0">
              <a:latin typeface="+mj-lt"/>
            </a:endParaRPr>
          </a:p>
          <a:p>
            <a:r>
              <a:rPr lang="hr-HR" b="1" i="1" dirty="0">
                <a:latin typeface="+mj-lt"/>
              </a:rPr>
              <a:t>H</a:t>
            </a:r>
            <a:r>
              <a:rPr lang="en-US" b="1" i="1" dirty="0">
                <a:latin typeface="+mj-lt"/>
              </a:rPr>
              <a:t>e's making a </a:t>
            </a:r>
            <a:r>
              <a:rPr lang="hr-HR" b="1" i="1" dirty="0">
                <a:latin typeface="+mj-lt"/>
              </a:rPr>
              <a:t>_ _ _ _ </a:t>
            </a:r>
            <a:br>
              <a:rPr lang="en-US" b="1" i="1" dirty="0">
                <a:latin typeface="+mj-lt"/>
              </a:rPr>
            </a:br>
            <a:r>
              <a:rPr lang="en-US" b="1" i="1" dirty="0">
                <a:latin typeface="+mj-lt"/>
              </a:rPr>
              <a:t>And checking it twice</a:t>
            </a:r>
            <a:br>
              <a:rPr lang="en-US" b="1" i="1" dirty="0">
                <a:latin typeface="+mj-lt"/>
              </a:rPr>
            </a:br>
            <a:r>
              <a:rPr lang="en-US" b="1" i="1" dirty="0">
                <a:latin typeface="+mj-lt"/>
              </a:rPr>
              <a:t>He's </a:t>
            </a:r>
            <a:r>
              <a:rPr lang="en-US" b="1" i="1" dirty="0" err="1">
                <a:latin typeface="+mj-lt"/>
              </a:rPr>
              <a:t>gonna</a:t>
            </a:r>
            <a:r>
              <a:rPr lang="en-US" b="1" i="1" dirty="0">
                <a:latin typeface="+mj-lt"/>
              </a:rPr>
              <a:t> find out </a:t>
            </a:r>
            <a:endParaRPr lang="hr-HR" b="1" i="1" dirty="0">
              <a:latin typeface="+mj-lt"/>
            </a:endParaRPr>
          </a:p>
          <a:p>
            <a:r>
              <a:rPr lang="en-US" b="1" i="1" dirty="0">
                <a:latin typeface="+mj-lt"/>
              </a:rPr>
              <a:t>who's</a:t>
            </a:r>
            <a:r>
              <a:rPr lang="hr-HR" b="1" i="1" dirty="0">
                <a:latin typeface="+mj-lt"/>
              </a:rPr>
              <a:t> </a:t>
            </a:r>
            <a:r>
              <a:rPr lang="en-US" b="1" i="1" dirty="0">
                <a:latin typeface="+mj-lt"/>
              </a:rPr>
              <a:t> </a:t>
            </a:r>
            <a:r>
              <a:rPr lang="hr-HR" b="1" i="1" dirty="0">
                <a:latin typeface="+mj-lt"/>
              </a:rPr>
              <a:t>_ _ _ _ _ _ _ </a:t>
            </a:r>
            <a:r>
              <a:rPr lang="en-US" b="1" i="1" dirty="0">
                <a:latin typeface="+mj-lt"/>
              </a:rPr>
              <a:t> and nice</a:t>
            </a:r>
            <a:br>
              <a:rPr lang="en-US" b="1" i="1" dirty="0">
                <a:latin typeface="+mj-lt"/>
              </a:rPr>
            </a:br>
            <a:r>
              <a:rPr lang="en-US" b="1" i="1" dirty="0">
                <a:latin typeface="+mj-lt"/>
              </a:rPr>
              <a:t>Santa Claus is coming to town</a:t>
            </a:r>
            <a:br>
              <a:rPr lang="en-US" b="1" i="1" dirty="0">
                <a:latin typeface="+mj-lt"/>
              </a:rPr>
            </a:br>
            <a:endParaRPr lang="hr-HR" b="1" i="1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52218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ction Button: Help 3">
            <a:hlinkClick r:id="rId2" action="ppaction://hlinksldjump" highlightClick="1"/>
          </p:cNvPr>
          <p:cNvSpPr/>
          <p:nvPr/>
        </p:nvSpPr>
        <p:spPr>
          <a:xfrm>
            <a:off x="5926" y="47598"/>
            <a:ext cx="9138074" cy="6810401"/>
          </a:xfrm>
          <a:prstGeom prst="actionButtonHelp">
            <a:avLst/>
          </a:prstGeom>
          <a:solidFill>
            <a:srgbClr val="66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776967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60648"/>
            <a:ext cx="7772400" cy="792088"/>
          </a:xfrm>
        </p:spPr>
        <p:txBody>
          <a:bodyPr>
            <a:normAutofit fontScale="90000"/>
          </a:bodyPr>
          <a:lstStyle/>
          <a:p>
            <a:br>
              <a:rPr lang="hr-HR" dirty="0"/>
            </a:br>
            <a:r>
              <a:rPr lang="hr-HR" sz="4900" b="1" dirty="0">
                <a:solidFill>
                  <a:srgbClr val="FF0000"/>
                </a:solidFill>
              </a:rPr>
              <a:t>1 – 300</a:t>
            </a:r>
            <a:br>
              <a:rPr lang="hr-HR" sz="4900" b="1" dirty="0">
                <a:solidFill>
                  <a:srgbClr val="FF0000"/>
                </a:solidFill>
              </a:rPr>
            </a:br>
            <a:endParaRPr lang="hr-HR" sz="8900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29177" y="4365104"/>
            <a:ext cx="7560840" cy="1944216"/>
          </a:xfrm>
        </p:spPr>
        <p:txBody>
          <a:bodyPr>
            <a:normAutofit fontScale="77500" lnSpcReduction="20000"/>
          </a:bodyPr>
          <a:lstStyle/>
          <a:p>
            <a:r>
              <a:rPr lang="hr-HR" sz="8000" b="1" dirty="0">
                <a:solidFill>
                  <a:srgbClr val="FFFF00"/>
                </a:solidFill>
              </a:rPr>
              <a:t>CHRISTMAS</a:t>
            </a:r>
          </a:p>
          <a:p>
            <a:r>
              <a:rPr lang="hr-HR" sz="8000" b="1" dirty="0">
                <a:solidFill>
                  <a:srgbClr val="FFFF00"/>
                </a:solidFill>
              </a:rPr>
              <a:t>PRESENTS                 </a:t>
            </a:r>
            <a:endParaRPr lang="hr-HR" sz="6000" b="1" dirty="0"/>
          </a:p>
        </p:txBody>
      </p:sp>
      <p:sp>
        <p:nvSpPr>
          <p:cNvPr id="6" name="Title 4"/>
          <p:cNvSpPr txBox="1">
            <a:spLocks/>
          </p:cNvSpPr>
          <p:nvPr/>
        </p:nvSpPr>
        <p:spPr>
          <a:xfrm>
            <a:off x="0" y="764704"/>
            <a:ext cx="9108504" cy="331236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r-HR" b="1" i="1" dirty="0">
                <a:solidFill>
                  <a:schemeClr val="bg1"/>
                </a:solidFill>
              </a:rPr>
              <a:t>I </a:t>
            </a:r>
            <a:r>
              <a:rPr lang="en-US" b="1" i="1" dirty="0">
                <a:solidFill>
                  <a:schemeClr val="bg1"/>
                </a:solidFill>
              </a:rPr>
              <a:t>don't want a lot for</a:t>
            </a:r>
            <a:r>
              <a:rPr lang="hr-HR" b="1" i="1" dirty="0">
                <a:solidFill>
                  <a:schemeClr val="bg1"/>
                </a:solidFill>
              </a:rPr>
              <a:t> _ _ _ _ _ _ _ _ _</a:t>
            </a:r>
            <a:endParaRPr lang="en-US" b="1" i="1" dirty="0">
              <a:solidFill>
                <a:schemeClr val="bg1"/>
              </a:solidFill>
            </a:endParaRPr>
          </a:p>
          <a:p>
            <a:r>
              <a:rPr lang="en-US" b="1" i="1" dirty="0">
                <a:solidFill>
                  <a:schemeClr val="bg1"/>
                </a:solidFill>
              </a:rPr>
              <a:t>There's just one thing I need</a:t>
            </a:r>
          </a:p>
          <a:p>
            <a:r>
              <a:rPr lang="en-US" b="1" i="1" dirty="0">
                <a:solidFill>
                  <a:schemeClr val="bg1"/>
                </a:solidFill>
              </a:rPr>
              <a:t>I don't care about </a:t>
            </a:r>
            <a:r>
              <a:rPr lang="hr-HR" b="1" i="1" dirty="0">
                <a:solidFill>
                  <a:schemeClr val="bg1"/>
                </a:solidFill>
              </a:rPr>
              <a:t>_ _ _ _ _ _ _ _</a:t>
            </a:r>
            <a:endParaRPr lang="en-US" b="1" i="1" dirty="0">
              <a:solidFill>
                <a:schemeClr val="bg1"/>
              </a:solidFill>
            </a:endParaRPr>
          </a:p>
          <a:p>
            <a:r>
              <a:rPr lang="en-US" b="1" i="1" dirty="0">
                <a:solidFill>
                  <a:schemeClr val="bg1"/>
                </a:solidFill>
              </a:rPr>
              <a:t>Underneath the Christmas </a:t>
            </a:r>
            <a:r>
              <a:rPr lang="en-US" b="1" i="1" dirty="0" err="1">
                <a:solidFill>
                  <a:schemeClr val="bg1"/>
                </a:solidFill>
              </a:rPr>
              <a:t>tre</a:t>
            </a:r>
            <a:r>
              <a:rPr lang="hr-HR" b="1" i="1" dirty="0">
                <a:solidFill>
                  <a:schemeClr val="bg1"/>
                </a:solidFill>
              </a:rPr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3252218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ction Button: Help 3">
            <a:hlinkClick r:id="rId2" action="ppaction://hlinksldjump" highlightClick="1"/>
          </p:cNvPr>
          <p:cNvSpPr/>
          <p:nvPr/>
        </p:nvSpPr>
        <p:spPr>
          <a:xfrm>
            <a:off x="5926" y="47598"/>
            <a:ext cx="9138074" cy="6810401"/>
          </a:xfrm>
          <a:prstGeom prst="actionButtonHelp">
            <a:avLst/>
          </a:prstGeom>
          <a:solidFill>
            <a:srgbClr val="66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776967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86841" y="44624"/>
            <a:ext cx="3168352" cy="648072"/>
          </a:xfrm>
        </p:spPr>
        <p:txBody>
          <a:bodyPr>
            <a:normAutofit fontScale="90000"/>
          </a:bodyPr>
          <a:lstStyle/>
          <a:p>
            <a:br>
              <a:rPr lang="hr-HR" dirty="0"/>
            </a:br>
            <a:br>
              <a:rPr lang="hr-HR" dirty="0"/>
            </a:br>
            <a:br>
              <a:rPr lang="hr-HR" dirty="0"/>
            </a:br>
            <a:r>
              <a:rPr lang="hr-HR" sz="4900" b="1" dirty="0">
                <a:solidFill>
                  <a:srgbClr val="FF3300"/>
                </a:solidFill>
              </a:rPr>
              <a:t>1 – 400</a:t>
            </a:r>
            <a:br>
              <a:rPr lang="hr-HR" sz="4900" b="1" dirty="0">
                <a:solidFill>
                  <a:srgbClr val="FF3300"/>
                </a:solidFill>
              </a:rPr>
            </a:br>
            <a:br>
              <a:rPr lang="hr-HR" sz="4900" b="1" dirty="0">
                <a:solidFill>
                  <a:srgbClr val="FF3300"/>
                </a:solidFill>
              </a:rPr>
            </a:br>
            <a:endParaRPr lang="hr-HR" sz="8000" b="1" dirty="0">
              <a:solidFill>
                <a:srgbClr val="FF33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83768" y="4725144"/>
            <a:ext cx="4824536" cy="2016224"/>
          </a:xfrm>
        </p:spPr>
        <p:txBody>
          <a:bodyPr>
            <a:normAutofit fontScale="32500" lnSpcReduction="20000"/>
          </a:bodyPr>
          <a:lstStyle/>
          <a:p>
            <a:endParaRPr lang="hr-HR" sz="3000" dirty="0"/>
          </a:p>
          <a:p>
            <a:r>
              <a:rPr lang="hr-HR" sz="14500" b="1" dirty="0">
                <a:solidFill>
                  <a:srgbClr val="FFFF00"/>
                </a:solidFill>
              </a:rPr>
              <a:t>SILENT </a:t>
            </a:r>
          </a:p>
          <a:p>
            <a:r>
              <a:rPr lang="hr-HR" sz="14500" b="1" dirty="0">
                <a:solidFill>
                  <a:srgbClr val="FFFF00"/>
                </a:solidFill>
              </a:rPr>
              <a:t>PEACE</a:t>
            </a:r>
          </a:p>
        </p:txBody>
      </p:sp>
      <p:sp>
        <p:nvSpPr>
          <p:cNvPr id="4" name="Title 4"/>
          <p:cNvSpPr txBox="1">
            <a:spLocks/>
          </p:cNvSpPr>
          <p:nvPr/>
        </p:nvSpPr>
        <p:spPr>
          <a:xfrm>
            <a:off x="0" y="692696"/>
            <a:ext cx="9108504" cy="4104456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hr-HR" b="1" dirty="0">
              <a:solidFill>
                <a:schemeClr val="bg1"/>
              </a:solidFill>
            </a:endParaRPr>
          </a:p>
          <a:p>
            <a:r>
              <a:rPr lang="hr-HR" b="1" i="1" dirty="0">
                <a:solidFill>
                  <a:schemeClr val="bg1"/>
                </a:solidFill>
              </a:rPr>
              <a:t> </a:t>
            </a:r>
            <a:r>
              <a:rPr lang="hr-HR" sz="4000" b="1" i="1" dirty="0">
                <a:solidFill>
                  <a:schemeClr val="bg1"/>
                </a:solidFill>
              </a:rPr>
              <a:t>_ _ _ _ _ _  night, holy night</a:t>
            </a:r>
          </a:p>
          <a:p>
            <a:r>
              <a:rPr lang="en-US" sz="4000" b="1" i="1" dirty="0">
                <a:solidFill>
                  <a:schemeClr val="bg1"/>
                </a:solidFill>
              </a:rPr>
              <a:t>All is calm, all is bright</a:t>
            </a:r>
            <a:br>
              <a:rPr lang="en-US" sz="4000" b="1" i="1" dirty="0">
                <a:solidFill>
                  <a:schemeClr val="bg1"/>
                </a:solidFill>
              </a:rPr>
            </a:br>
            <a:r>
              <a:rPr lang="en-US" sz="4000" b="1" i="1" dirty="0">
                <a:solidFill>
                  <a:schemeClr val="bg1"/>
                </a:solidFill>
              </a:rPr>
              <a:t>Round yon Virgin Mother and Child</a:t>
            </a:r>
            <a:r>
              <a:rPr lang="hr-HR" sz="4000" b="1" i="1" dirty="0">
                <a:solidFill>
                  <a:schemeClr val="bg1"/>
                </a:solidFill>
              </a:rPr>
              <a:t>   </a:t>
            </a:r>
            <a:r>
              <a:rPr lang="en-US" sz="4000" b="1" i="1" dirty="0">
                <a:solidFill>
                  <a:schemeClr val="bg1"/>
                </a:solidFill>
              </a:rPr>
              <a:t>Holy Infant</a:t>
            </a:r>
            <a:r>
              <a:rPr lang="en-US" sz="8000" b="1" i="1" dirty="0">
                <a:solidFill>
                  <a:schemeClr val="bg1"/>
                </a:solidFill>
              </a:rPr>
              <a:t> </a:t>
            </a:r>
            <a:r>
              <a:rPr lang="en-US" sz="4000" b="1" i="1" dirty="0">
                <a:solidFill>
                  <a:schemeClr val="bg1"/>
                </a:solidFill>
              </a:rPr>
              <a:t>so tender and mild</a:t>
            </a:r>
            <a:br>
              <a:rPr lang="en-US" sz="4000" b="1" i="1" dirty="0">
                <a:solidFill>
                  <a:schemeClr val="bg1"/>
                </a:solidFill>
              </a:rPr>
            </a:br>
            <a:r>
              <a:rPr lang="en-US" sz="4000" b="1" i="1" dirty="0">
                <a:solidFill>
                  <a:schemeClr val="bg1"/>
                </a:solidFill>
              </a:rPr>
              <a:t>Sleep in heavenly </a:t>
            </a:r>
            <a:r>
              <a:rPr lang="hr-HR" sz="4000" b="1" i="1" dirty="0">
                <a:solidFill>
                  <a:schemeClr val="bg1"/>
                </a:solidFill>
              </a:rPr>
              <a:t>_ _ _ _ _ </a:t>
            </a:r>
            <a:r>
              <a:rPr lang="en-US" sz="4000" b="1" i="1" dirty="0">
                <a:solidFill>
                  <a:schemeClr val="bg1"/>
                </a:solidFill>
              </a:rPr>
              <a:t> </a:t>
            </a:r>
            <a:br>
              <a:rPr lang="hr-HR" sz="8800" b="1" i="1" dirty="0">
                <a:solidFill>
                  <a:schemeClr val="bg1"/>
                </a:solidFill>
              </a:rPr>
            </a:br>
            <a:endParaRPr lang="hr-HR" b="1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9873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1036</TotalTime>
  <Words>536</Words>
  <Application>Microsoft Office PowerPoint</Application>
  <PresentationFormat>On-screen Show (4:3)</PresentationFormat>
  <Paragraphs>121</Paragraphs>
  <Slides>42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5" baseType="lpstr">
      <vt:lpstr>Arial</vt:lpstr>
      <vt:lpstr>Calibri</vt:lpstr>
      <vt:lpstr>Office Theme</vt:lpstr>
      <vt:lpstr>CHRISTMAS  JEOPARDY</vt:lpstr>
      <vt:lpstr>PowerPoint Presentation</vt:lpstr>
      <vt:lpstr>PowerPoint Presentation</vt:lpstr>
      <vt:lpstr>PowerPoint Presentation</vt:lpstr>
      <vt:lpstr>  1 – 200 </vt:lpstr>
      <vt:lpstr>PowerPoint Presentation</vt:lpstr>
      <vt:lpstr> 1 – 300 </vt:lpstr>
      <vt:lpstr>PowerPoint Presentation</vt:lpstr>
      <vt:lpstr>   1 – 400  </vt:lpstr>
      <vt:lpstr>PowerPoint Presentation</vt:lpstr>
      <vt:lpstr>  </vt:lpstr>
      <vt:lpstr>PowerPoint Presentation</vt:lpstr>
      <vt:lpstr>  2 – 200  </vt:lpstr>
      <vt:lpstr>PowerPoint Presentation</vt:lpstr>
      <vt:lpstr> Jesus’ mother and ´father´  are ...</vt:lpstr>
      <vt:lpstr>PowerPoint Presentation</vt:lpstr>
      <vt:lpstr> Melchior, Balthazar and Casper are the  three ...</vt:lpstr>
      <vt:lpstr>PowerPoint Presentation</vt:lpstr>
      <vt:lpstr>    3 – 100 </vt:lpstr>
      <vt:lpstr>PowerPoint Presentation</vt:lpstr>
      <vt:lpstr>PowerPoint Presentation</vt:lpstr>
      <vt:lpstr>PowerPoint Presentation</vt:lpstr>
      <vt:lpstr> 3 – 300 </vt:lpstr>
      <vt:lpstr>PowerPoint Presentation</vt:lpstr>
      <vt:lpstr> 3 – 400 </vt:lpstr>
      <vt:lpstr>PowerPoint Presentation</vt:lpstr>
      <vt:lpstr> 4  - 100 </vt:lpstr>
      <vt:lpstr>PowerPoint Presentation</vt:lpstr>
      <vt:lpstr>  </vt:lpstr>
      <vt:lpstr>PowerPoint Presentation</vt:lpstr>
      <vt:lpstr>   4 – 300  </vt:lpstr>
      <vt:lpstr>PowerPoint Presentation</vt:lpstr>
      <vt:lpstr>  4 – 400 </vt:lpstr>
      <vt:lpstr>PowerPoint Presentation</vt:lpstr>
      <vt:lpstr> 5 – 100  </vt:lpstr>
      <vt:lpstr>PowerPoint Presentation</vt:lpstr>
      <vt:lpstr>  5 – 200   </vt:lpstr>
      <vt:lpstr>PowerPoint Presentation</vt:lpstr>
      <vt:lpstr> 5 – 300   </vt:lpstr>
      <vt:lpstr>PowerPoint Presentation</vt:lpstr>
      <vt:lpstr>   5 – 400 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JEOPARDY</dc:title>
  <dc:creator>korisnik</dc:creator>
  <cp:lastModifiedBy>Katarina Ivanjek</cp:lastModifiedBy>
  <cp:revision>84</cp:revision>
  <dcterms:created xsi:type="dcterms:W3CDTF">2014-06-27T14:31:36Z</dcterms:created>
  <dcterms:modified xsi:type="dcterms:W3CDTF">2022-08-30T06:33:59Z</dcterms:modified>
</cp:coreProperties>
</file>